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4ED5A9-4A3A-4575-A666-0C8CA0F9544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CCC6F0-4242-42F7-AA0E-0912900784C4}">
      <dgm:prSet phldrT="[Texto]"/>
      <dgm:spPr/>
      <dgm:t>
        <a:bodyPr/>
        <a:lstStyle/>
        <a:p>
          <a:r>
            <a:rPr lang="es-ES" b="0" i="0" dirty="0" smtClean="0"/>
            <a:t>BEREIZKETA HORIZONTALA</a:t>
          </a:r>
          <a:r>
            <a:rPr lang="es-ES" dirty="0" smtClean="0"/>
            <a:t/>
          </a:r>
          <a:br>
            <a:rPr lang="es-ES" dirty="0" smtClean="0"/>
          </a:br>
          <a:endParaRPr lang="es-ES" dirty="0"/>
        </a:p>
      </dgm:t>
    </dgm:pt>
    <dgm:pt modelId="{F874B0CF-0441-42E7-92A0-2EA60318B6B6}" type="parTrans" cxnId="{0BB47D2B-C3C1-40DF-936F-D55247C88642}">
      <dgm:prSet/>
      <dgm:spPr/>
      <dgm:t>
        <a:bodyPr/>
        <a:lstStyle/>
        <a:p>
          <a:endParaRPr lang="es-ES"/>
        </a:p>
      </dgm:t>
    </dgm:pt>
    <dgm:pt modelId="{95810EBB-F00C-47F8-BC4C-6CF5AAC3C2F5}" type="sibTrans" cxnId="{0BB47D2B-C3C1-40DF-936F-D55247C88642}">
      <dgm:prSet/>
      <dgm:spPr/>
      <dgm:t>
        <a:bodyPr/>
        <a:lstStyle/>
        <a:p>
          <a:endParaRPr lang="es-ES"/>
        </a:p>
      </dgm:t>
    </dgm:pt>
    <dgm:pt modelId="{5BCB7865-E79A-44FD-AD5C-73D3115063CB}">
      <dgm:prSet phldrT="[Texto]" custT="1"/>
      <dgm:spPr/>
      <dgm:t>
        <a:bodyPr/>
        <a:lstStyle/>
        <a:p>
          <a:r>
            <a:rPr lang="es-ES" sz="1400" b="0" i="0" dirty="0" err="1" smtClean="0"/>
            <a:t>Etxeko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lanekin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edo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ugalketarekin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lotutako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lanak</a:t>
          </a:r>
          <a:r>
            <a:rPr lang="es-ES" sz="1400" b="0" i="0" dirty="0" smtClean="0"/>
            <a:t> eta </a:t>
          </a:r>
          <a:r>
            <a:rPr lang="es-ES" sz="1400" b="0" i="0" dirty="0" err="1" smtClean="0"/>
            <a:t>lanbideak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dira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emakumeen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proportzio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handiena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dutenak</a:t>
          </a:r>
          <a:r>
            <a:rPr lang="es-ES" sz="1400" b="0" i="0" dirty="0" smtClean="0"/>
            <a:t>.</a:t>
          </a:r>
          <a:r>
            <a:rPr lang="es-ES" sz="1400" dirty="0" smtClean="0"/>
            <a:t/>
          </a:r>
          <a:br>
            <a:rPr lang="es-ES" sz="1400" dirty="0" smtClean="0"/>
          </a:br>
          <a:endParaRPr lang="es-ES" sz="1400" dirty="0">
            <a:latin typeface="AR CENA"/>
          </a:endParaRPr>
        </a:p>
      </dgm:t>
    </dgm:pt>
    <dgm:pt modelId="{6DEA1553-ABB2-4FF4-8C63-A6BD5F5325EA}" type="parTrans" cxnId="{767C592A-C86C-4405-82E4-39C9E538DD5C}">
      <dgm:prSet/>
      <dgm:spPr/>
      <dgm:t>
        <a:bodyPr/>
        <a:lstStyle/>
        <a:p>
          <a:endParaRPr lang="es-ES"/>
        </a:p>
      </dgm:t>
    </dgm:pt>
    <dgm:pt modelId="{76F711DA-22D2-482E-A0B2-3AB2D6809861}" type="sibTrans" cxnId="{767C592A-C86C-4405-82E4-39C9E538DD5C}">
      <dgm:prSet/>
      <dgm:spPr/>
      <dgm:t>
        <a:bodyPr/>
        <a:lstStyle/>
        <a:p>
          <a:endParaRPr lang="es-ES"/>
        </a:p>
      </dgm:t>
    </dgm:pt>
    <dgm:pt modelId="{C641CFAB-5892-45B8-92EF-BC5058680C28}">
      <dgm:prSet phldrT="[Texto]" custT="1"/>
      <dgm:spPr/>
      <dgm:t>
        <a:bodyPr/>
        <a:lstStyle/>
        <a:p>
          <a:r>
            <a:rPr lang="es-ES" sz="1400" b="0" i="0" dirty="0" err="1" smtClean="0"/>
            <a:t>Gizartean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gutxiago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baloratzen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dira</a:t>
          </a:r>
          <a:r>
            <a:rPr lang="es-ES" sz="1400" dirty="0" smtClean="0"/>
            <a:t/>
          </a:r>
          <a:br>
            <a:rPr lang="es-ES" sz="1400" dirty="0" smtClean="0"/>
          </a:br>
          <a:endParaRPr lang="es-ES" sz="1400" dirty="0"/>
        </a:p>
      </dgm:t>
    </dgm:pt>
    <dgm:pt modelId="{4832AAD8-479B-40D6-B171-1BD8D3CD55FD}" type="parTrans" cxnId="{5E69CAC8-8DC3-4FB4-8C0B-42D364F06BCE}">
      <dgm:prSet/>
      <dgm:spPr/>
      <dgm:t>
        <a:bodyPr/>
        <a:lstStyle/>
        <a:p>
          <a:endParaRPr lang="es-ES"/>
        </a:p>
      </dgm:t>
    </dgm:pt>
    <dgm:pt modelId="{87033A91-5506-462E-B011-FE15DFA7AD5F}" type="sibTrans" cxnId="{5E69CAC8-8DC3-4FB4-8C0B-42D364F06BCE}">
      <dgm:prSet/>
      <dgm:spPr/>
      <dgm:t>
        <a:bodyPr/>
        <a:lstStyle/>
        <a:p>
          <a:endParaRPr lang="es-ES"/>
        </a:p>
      </dgm:t>
    </dgm:pt>
    <dgm:pt modelId="{A5225923-2E08-478B-AA61-C51657B1155D}">
      <dgm:prSet phldrT="[Texto]" custT="1"/>
      <dgm:spPr/>
      <dgm:t>
        <a:bodyPr/>
        <a:lstStyle/>
        <a:p>
          <a:r>
            <a:rPr lang="es-ES" sz="1400" b="0" i="0" dirty="0" err="1" smtClean="0"/>
            <a:t>Horrek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esan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nahi</a:t>
          </a:r>
          <a:r>
            <a:rPr lang="es-ES" sz="1400" b="0" i="0" dirty="0" smtClean="0"/>
            <a:t> du </a:t>
          </a:r>
          <a:r>
            <a:rPr lang="es-ES" sz="1400" b="0" i="0" dirty="0" err="1" smtClean="0"/>
            <a:t>soldata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txikiagoa</a:t>
          </a:r>
          <a:r>
            <a:rPr lang="es-ES" sz="1400" b="0" i="0" dirty="0" smtClean="0"/>
            <a:t> eta </a:t>
          </a:r>
          <a:r>
            <a:rPr lang="es-ES" sz="1400" b="0" i="0" dirty="0" err="1" smtClean="0"/>
            <a:t>lan-prekarietatea</a:t>
          </a:r>
          <a:r>
            <a:rPr lang="es-ES" sz="1400" b="0" i="0" dirty="0" smtClean="0"/>
            <a:t> (</a:t>
          </a:r>
          <a:r>
            <a:rPr lang="es-ES" sz="1400" b="0" i="0" dirty="0" err="1" smtClean="0"/>
            <a:t>kontratuetan</a:t>
          </a:r>
          <a:r>
            <a:rPr lang="es-ES" sz="1400" b="0" i="0" dirty="0" smtClean="0"/>
            <a:t>).</a:t>
          </a:r>
          <a:r>
            <a:rPr lang="es-ES" sz="1400" dirty="0" smtClean="0"/>
            <a:t/>
          </a:r>
          <a:br>
            <a:rPr lang="es-ES" sz="1400" dirty="0" smtClean="0"/>
          </a:br>
          <a:endParaRPr lang="es-ES" sz="1400" dirty="0"/>
        </a:p>
      </dgm:t>
    </dgm:pt>
    <dgm:pt modelId="{383EA5C9-8B0A-47B6-974E-5BDF83824BB4}" type="parTrans" cxnId="{1808C157-D40B-40CE-B596-C0CFFDB3F0DA}">
      <dgm:prSet/>
      <dgm:spPr/>
      <dgm:t>
        <a:bodyPr/>
        <a:lstStyle/>
        <a:p>
          <a:endParaRPr lang="es-ES"/>
        </a:p>
      </dgm:t>
    </dgm:pt>
    <dgm:pt modelId="{59D89817-3232-4ED9-8A56-9F19447B83A2}" type="sibTrans" cxnId="{1808C157-D40B-40CE-B596-C0CFFDB3F0DA}">
      <dgm:prSet/>
      <dgm:spPr/>
      <dgm:t>
        <a:bodyPr/>
        <a:lstStyle/>
        <a:p>
          <a:endParaRPr lang="es-ES"/>
        </a:p>
      </dgm:t>
    </dgm:pt>
    <dgm:pt modelId="{451A61D1-8600-4EE1-8C7C-D4D45685AD40}">
      <dgm:prSet phldrT="[Texto]"/>
      <dgm:spPr/>
      <dgm:t>
        <a:bodyPr/>
        <a:lstStyle/>
        <a:p>
          <a:r>
            <a:rPr lang="es-ES" b="0" i="0" dirty="0" smtClean="0"/>
            <a:t>BEREIZKETA  BERTIKALA</a:t>
          </a:r>
          <a:r>
            <a:rPr lang="es-ES" dirty="0" smtClean="0"/>
            <a:t/>
          </a:r>
          <a:br>
            <a:rPr lang="es-ES" dirty="0" smtClean="0"/>
          </a:br>
          <a:endParaRPr lang="es-ES" dirty="0"/>
        </a:p>
      </dgm:t>
    </dgm:pt>
    <dgm:pt modelId="{4F0DF90A-CB03-46E9-BDA6-E832F4968873}" type="parTrans" cxnId="{2EFAF862-CD85-4798-ADA3-292AD17D6563}">
      <dgm:prSet/>
      <dgm:spPr/>
      <dgm:t>
        <a:bodyPr/>
        <a:lstStyle/>
        <a:p>
          <a:endParaRPr lang="es-ES"/>
        </a:p>
      </dgm:t>
    </dgm:pt>
    <dgm:pt modelId="{8E10C51F-28C1-4F59-B6A9-930840518BBB}" type="sibTrans" cxnId="{2EFAF862-CD85-4798-ADA3-292AD17D6563}">
      <dgm:prSet/>
      <dgm:spPr/>
      <dgm:t>
        <a:bodyPr/>
        <a:lstStyle/>
        <a:p>
          <a:endParaRPr lang="es-ES"/>
        </a:p>
      </dgm:t>
    </dgm:pt>
    <dgm:pt modelId="{81DF935F-98F5-408C-8181-9BFEE8CF5935}">
      <dgm:prSet phldrT="[Texto]" custT="1"/>
      <dgm:spPr/>
      <dgm:t>
        <a:bodyPr/>
        <a:lstStyle/>
        <a:p>
          <a:r>
            <a:rPr lang="sv-SE" sz="1400" b="0" i="0" dirty="0" smtClean="0"/>
            <a:t>Emakumeen eta gizonen proportzio desberdina lanbide-kategoria guztietan</a:t>
          </a:r>
          <a:endParaRPr lang="es-ES" sz="1400" dirty="0"/>
        </a:p>
      </dgm:t>
    </dgm:pt>
    <dgm:pt modelId="{AE26EA8E-4F6C-40E8-BB4D-A45C3488ED9E}" type="parTrans" cxnId="{7DEF1834-8103-4970-931A-0F5BD03DE955}">
      <dgm:prSet/>
      <dgm:spPr/>
      <dgm:t>
        <a:bodyPr/>
        <a:lstStyle/>
        <a:p>
          <a:endParaRPr lang="es-ES"/>
        </a:p>
      </dgm:t>
    </dgm:pt>
    <dgm:pt modelId="{A6B89CB3-2A6E-400D-AC76-653B5EE86547}" type="sibTrans" cxnId="{7DEF1834-8103-4970-931A-0F5BD03DE955}">
      <dgm:prSet/>
      <dgm:spPr/>
      <dgm:t>
        <a:bodyPr/>
        <a:lstStyle/>
        <a:p>
          <a:endParaRPr lang="es-ES"/>
        </a:p>
      </dgm:t>
    </dgm:pt>
    <dgm:pt modelId="{76D08E43-8565-4118-AF75-B9200AEF86DF}">
      <dgm:prSet phldrT="[Texto]" custT="1"/>
      <dgm:spPr/>
      <dgm:t>
        <a:bodyPr/>
        <a:lstStyle/>
        <a:p>
          <a:r>
            <a:rPr lang="es-ES" sz="1400" b="0" i="0" dirty="0" err="1" smtClean="0"/>
            <a:t>Lanbide-kategoria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handieneko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lanpostu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gehienak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gizonek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betetzen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dituzte</a:t>
          </a:r>
          <a:r>
            <a:rPr lang="es-ES" sz="1400" b="0" i="0" dirty="0" smtClean="0"/>
            <a:t>, eta </a:t>
          </a:r>
          <a:r>
            <a:rPr lang="es-ES" sz="1400" b="0" i="0" dirty="0" err="1" smtClean="0"/>
            <a:t>maila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txikiagokoak</a:t>
          </a:r>
          <a:r>
            <a:rPr lang="es-ES" sz="1400" b="0" i="0" dirty="0" smtClean="0"/>
            <a:t>, </a:t>
          </a:r>
          <a:r>
            <a:rPr lang="es-ES" sz="1400" b="0" i="0" dirty="0" err="1" smtClean="0"/>
            <a:t>berriz</a:t>
          </a:r>
          <a:r>
            <a:rPr lang="es-ES" sz="1400" b="0" i="0" dirty="0" smtClean="0"/>
            <a:t>, </a:t>
          </a:r>
          <a:r>
            <a:rPr lang="es-ES" sz="1400" b="0" i="0" dirty="0" err="1" smtClean="0"/>
            <a:t>emakumeek</a:t>
          </a:r>
          <a:r>
            <a:rPr lang="es-ES" sz="1400" b="0" i="0" dirty="0" smtClean="0"/>
            <a:t>.</a:t>
          </a:r>
          <a:endParaRPr lang="es-ES" sz="1400" dirty="0"/>
        </a:p>
      </dgm:t>
    </dgm:pt>
    <dgm:pt modelId="{D3920B49-1DD1-4C3C-A76F-1FDE230A9FF8}" type="parTrans" cxnId="{5176EF1F-AED0-49A2-8D38-17A687440507}">
      <dgm:prSet/>
      <dgm:spPr/>
      <dgm:t>
        <a:bodyPr/>
        <a:lstStyle/>
        <a:p>
          <a:endParaRPr lang="es-ES"/>
        </a:p>
      </dgm:t>
    </dgm:pt>
    <dgm:pt modelId="{48B32E6C-0D62-4721-956C-E4E9026D59F6}" type="sibTrans" cxnId="{5176EF1F-AED0-49A2-8D38-17A687440507}">
      <dgm:prSet/>
      <dgm:spPr/>
      <dgm:t>
        <a:bodyPr/>
        <a:lstStyle/>
        <a:p>
          <a:endParaRPr lang="es-ES"/>
        </a:p>
      </dgm:t>
    </dgm:pt>
    <dgm:pt modelId="{9B760B76-6948-44A7-AD73-DE04C6FFCC16}">
      <dgm:prSet phldrT="[Texto]" custT="1"/>
      <dgm:spPr/>
      <dgm:t>
        <a:bodyPr/>
        <a:lstStyle/>
        <a:p>
          <a:r>
            <a:rPr lang="es-ES" sz="1400" b="0" i="0" dirty="0" smtClean="0"/>
            <a:t>Horren </a:t>
          </a:r>
          <a:r>
            <a:rPr lang="es-ES" sz="1400" b="0" i="0" dirty="0" err="1" smtClean="0"/>
            <a:t>ondorioz</a:t>
          </a:r>
          <a:r>
            <a:rPr lang="es-ES" sz="1400" b="0" i="0" dirty="0" smtClean="0"/>
            <a:t>, </a:t>
          </a:r>
          <a:r>
            <a:rPr lang="es-ES" sz="1400" b="0" i="0" dirty="0" err="1" smtClean="0"/>
            <a:t>emakumeen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soldata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txikiagoa</a:t>
          </a:r>
          <a:r>
            <a:rPr lang="es-ES" sz="1400" b="0" i="0" dirty="0" smtClean="0"/>
            <a:t> da, eta </a:t>
          </a:r>
          <a:r>
            <a:rPr lang="es-ES" sz="1400" b="0" i="0" dirty="0" err="1" smtClean="0"/>
            <a:t>gizartean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gutxiago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aintzat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hartzen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dira</a:t>
          </a:r>
          <a:r>
            <a:rPr lang="es-ES" sz="1400" b="0" i="0" dirty="0" smtClean="0"/>
            <a:t>.</a:t>
          </a:r>
          <a:endParaRPr lang="es-ES" sz="1400" dirty="0"/>
        </a:p>
      </dgm:t>
    </dgm:pt>
    <dgm:pt modelId="{B0991F82-5F44-4093-96FF-2998FDBFB891}" type="parTrans" cxnId="{E34E7B37-74DC-48D0-85F3-4203ECC8EA47}">
      <dgm:prSet/>
      <dgm:spPr/>
      <dgm:t>
        <a:bodyPr/>
        <a:lstStyle/>
        <a:p>
          <a:endParaRPr lang="es-ES"/>
        </a:p>
      </dgm:t>
    </dgm:pt>
    <dgm:pt modelId="{12F1334B-EE27-4C27-97EC-9B8AC6A64EE2}" type="sibTrans" cxnId="{E34E7B37-74DC-48D0-85F3-4203ECC8EA47}">
      <dgm:prSet/>
      <dgm:spPr/>
      <dgm:t>
        <a:bodyPr/>
        <a:lstStyle/>
        <a:p>
          <a:endParaRPr lang="es-ES"/>
        </a:p>
      </dgm:t>
    </dgm:pt>
    <dgm:pt modelId="{7C64BA62-2985-48AA-8651-EC9A6CB94E46}" type="pres">
      <dgm:prSet presAssocID="{5F4ED5A9-4A3A-4575-A666-0C8CA0F9544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081BAD75-DC59-4642-BC3E-27E14C0D7758}" type="pres">
      <dgm:prSet presAssocID="{2FCCC6F0-4242-42F7-AA0E-0912900784C4}" presName="root" presStyleCnt="0">
        <dgm:presLayoutVars>
          <dgm:chMax/>
          <dgm:chPref/>
        </dgm:presLayoutVars>
      </dgm:prSet>
      <dgm:spPr/>
    </dgm:pt>
    <dgm:pt modelId="{7648979C-307C-4267-BFE5-A77F80CFF1CC}" type="pres">
      <dgm:prSet presAssocID="{2FCCC6F0-4242-42F7-AA0E-0912900784C4}" presName="rootComposite" presStyleCnt="0">
        <dgm:presLayoutVars/>
      </dgm:prSet>
      <dgm:spPr/>
    </dgm:pt>
    <dgm:pt modelId="{84FD39F9-0B94-42A1-B01E-E6B583A87B3F}" type="pres">
      <dgm:prSet presAssocID="{2FCCC6F0-4242-42F7-AA0E-0912900784C4}" presName="ParentAccent" presStyleLbl="alignNode1" presStyleIdx="0" presStyleCnt="2"/>
      <dgm:spPr/>
    </dgm:pt>
    <dgm:pt modelId="{B2938A35-036A-4D24-9213-C3D2FF18AA99}" type="pres">
      <dgm:prSet presAssocID="{2FCCC6F0-4242-42F7-AA0E-0912900784C4}" presName="ParentSmallAccent" presStyleLbl="fgAcc1" presStyleIdx="0" presStyleCnt="2"/>
      <dgm:spPr/>
    </dgm:pt>
    <dgm:pt modelId="{40A1F2A7-6B15-427A-BCD8-8F692C7F4922}" type="pres">
      <dgm:prSet presAssocID="{2FCCC6F0-4242-42F7-AA0E-0912900784C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0ADA1-8418-4D09-B04D-694F6675432B}" type="pres">
      <dgm:prSet presAssocID="{2FCCC6F0-4242-42F7-AA0E-0912900784C4}" presName="childShape" presStyleCnt="0">
        <dgm:presLayoutVars>
          <dgm:chMax val="0"/>
          <dgm:chPref val="0"/>
        </dgm:presLayoutVars>
      </dgm:prSet>
      <dgm:spPr/>
    </dgm:pt>
    <dgm:pt modelId="{D40B54D3-7FF0-4242-BBCE-6B17047DE1ED}" type="pres">
      <dgm:prSet presAssocID="{5BCB7865-E79A-44FD-AD5C-73D3115063CB}" presName="childComposite" presStyleCnt="0">
        <dgm:presLayoutVars>
          <dgm:chMax val="0"/>
          <dgm:chPref val="0"/>
        </dgm:presLayoutVars>
      </dgm:prSet>
      <dgm:spPr/>
    </dgm:pt>
    <dgm:pt modelId="{8757E6E1-3F7E-4729-8AC7-F6023BC58D56}" type="pres">
      <dgm:prSet presAssocID="{5BCB7865-E79A-44FD-AD5C-73D3115063CB}" presName="ChildAccent" presStyleLbl="solidFgAcc1" presStyleIdx="0" presStyleCnt="6"/>
      <dgm:spPr/>
    </dgm:pt>
    <dgm:pt modelId="{A6982A42-FBF9-46F4-ABD4-1F83E922633F}" type="pres">
      <dgm:prSet presAssocID="{5BCB7865-E79A-44FD-AD5C-73D3115063CB}" presName="Child" presStyleLbl="revTx" presStyleIdx="1" presStyleCnt="8" custLinFactNeighborX="236" custLinFactNeighborY="100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71C3A1-ABDA-49BE-A8D9-584C0C239464}" type="pres">
      <dgm:prSet presAssocID="{C641CFAB-5892-45B8-92EF-BC5058680C28}" presName="childComposite" presStyleCnt="0">
        <dgm:presLayoutVars>
          <dgm:chMax val="0"/>
          <dgm:chPref val="0"/>
        </dgm:presLayoutVars>
      </dgm:prSet>
      <dgm:spPr/>
    </dgm:pt>
    <dgm:pt modelId="{49C5BDB6-EE21-4826-8B38-0DDB38D7C31E}" type="pres">
      <dgm:prSet presAssocID="{C641CFAB-5892-45B8-92EF-BC5058680C28}" presName="ChildAccent" presStyleLbl="solidFgAcc1" presStyleIdx="1" presStyleCnt="6"/>
      <dgm:spPr/>
    </dgm:pt>
    <dgm:pt modelId="{1F1BC629-E9C7-427E-A510-2DB610F6BDA2}" type="pres">
      <dgm:prSet presAssocID="{C641CFAB-5892-45B8-92EF-BC5058680C28}" presName="Child" presStyleLbl="revTx" presStyleIdx="2" presStyleCnt="8" custScaleY="48937" custLinFactNeighborX="707" custLinFactNeighborY="153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7E490-3786-4D5F-A81C-470AEC46D95F}" type="pres">
      <dgm:prSet presAssocID="{A5225923-2E08-478B-AA61-C51657B1155D}" presName="childComposite" presStyleCnt="0">
        <dgm:presLayoutVars>
          <dgm:chMax val="0"/>
          <dgm:chPref val="0"/>
        </dgm:presLayoutVars>
      </dgm:prSet>
      <dgm:spPr/>
    </dgm:pt>
    <dgm:pt modelId="{101273D1-82CF-4BA1-B7C2-9A1EFAE46509}" type="pres">
      <dgm:prSet presAssocID="{A5225923-2E08-478B-AA61-C51657B1155D}" presName="ChildAccent" presStyleLbl="solidFgAcc1" presStyleIdx="2" presStyleCnt="6"/>
      <dgm:spPr/>
    </dgm:pt>
    <dgm:pt modelId="{10A93AA8-7ECA-4116-BC13-3A26AE495E2D}" type="pres">
      <dgm:prSet presAssocID="{A5225923-2E08-478B-AA61-C51657B1155D}" presName="Child" presStyleLbl="revTx" presStyleIdx="3" presStyleCnt="8" custLinFactNeighborX="471" custLinFactNeighborY="19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C8286-1B8A-4E32-8D68-1AC586521342}" type="pres">
      <dgm:prSet presAssocID="{451A61D1-8600-4EE1-8C7C-D4D45685AD40}" presName="root" presStyleCnt="0">
        <dgm:presLayoutVars>
          <dgm:chMax/>
          <dgm:chPref/>
        </dgm:presLayoutVars>
      </dgm:prSet>
      <dgm:spPr/>
    </dgm:pt>
    <dgm:pt modelId="{9CC023BD-E830-4532-988F-58C2A3F0EAF9}" type="pres">
      <dgm:prSet presAssocID="{451A61D1-8600-4EE1-8C7C-D4D45685AD40}" presName="rootComposite" presStyleCnt="0">
        <dgm:presLayoutVars/>
      </dgm:prSet>
      <dgm:spPr/>
    </dgm:pt>
    <dgm:pt modelId="{2C87BB77-6015-49AD-BCF6-E3383D794E07}" type="pres">
      <dgm:prSet presAssocID="{451A61D1-8600-4EE1-8C7C-D4D45685AD40}" presName="ParentAccent" presStyleLbl="alignNode1" presStyleIdx="1" presStyleCnt="2"/>
      <dgm:spPr/>
    </dgm:pt>
    <dgm:pt modelId="{A50EB48C-CB8E-412A-B851-B1575D13A490}" type="pres">
      <dgm:prSet presAssocID="{451A61D1-8600-4EE1-8C7C-D4D45685AD40}" presName="ParentSmallAccent" presStyleLbl="fgAcc1" presStyleIdx="1" presStyleCnt="2"/>
      <dgm:spPr/>
    </dgm:pt>
    <dgm:pt modelId="{3EC75649-CFAD-4F14-8286-BDEAB151A7BD}" type="pres">
      <dgm:prSet presAssocID="{451A61D1-8600-4EE1-8C7C-D4D45685AD40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2C62A-CEB9-4AE8-9BDB-0FC7D11126E2}" type="pres">
      <dgm:prSet presAssocID="{451A61D1-8600-4EE1-8C7C-D4D45685AD40}" presName="childShape" presStyleCnt="0">
        <dgm:presLayoutVars>
          <dgm:chMax val="0"/>
          <dgm:chPref val="0"/>
        </dgm:presLayoutVars>
      </dgm:prSet>
      <dgm:spPr/>
    </dgm:pt>
    <dgm:pt modelId="{5BDACE7A-A730-4255-AE0F-B247FB7AC375}" type="pres">
      <dgm:prSet presAssocID="{81DF935F-98F5-408C-8181-9BFEE8CF5935}" presName="childComposite" presStyleCnt="0">
        <dgm:presLayoutVars>
          <dgm:chMax val="0"/>
          <dgm:chPref val="0"/>
        </dgm:presLayoutVars>
      </dgm:prSet>
      <dgm:spPr/>
    </dgm:pt>
    <dgm:pt modelId="{1F38653E-478B-4F2B-8703-87FD069C6F2B}" type="pres">
      <dgm:prSet presAssocID="{81DF935F-98F5-408C-8181-9BFEE8CF5935}" presName="ChildAccent" presStyleLbl="solidFgAcc1" presStyleIdx="3" presStyleCnt="6"/>
      <dgm:spPr/>
    </dgm:pt>
    <dgm:pt modelId="{C84872D5-FDFC-41A1-AC45-3622BE69A0BE}" type="pres">
      <dgm:prSet presAssocID="{81DF935F-98F5-408C-8181-9BFEE8CF5935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DC139A-0B2E-4731-9752-A4F3EA7B5DB4}" type="pres">
      <dgm:prSet presAssocID="{76D08E43-8565-4118-AF75-B9200AEF86DF}" presName="childComposite" presStyleCnt="0">
        <dgm:presLayoutVars>
          <dgm:chMax val="0"/>
          <dgm:chPref val="0"/>
        </dgm:presLayoutVars>
      </dgm:prSet>
      <dgm:spPr/>
    </dgm:pt>
    <dgm:pt modelId="{95033A63-EC57-482A-A8A4-A7D92963CA6B}" type="pres">
      <dgm:prSet presAssocID="{76D08E43-8565-4118-AF75-B9200AEF86DF}" presName="ChildAccent" presStyleLbl="solidFgAcc1" presStyleIdx="4" presStyleCnt="6"/>
      <dgm:spPr/>
    </dgm:pt>
    <dgm:pt modelId="{C6D2D95F-AD64-4E8F-954A-AE0A222201CF}" type="pres">
      <dgm:prSet presAssocID="{76D08E43-8565-4118-AF75-B9200AEF86DF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8CB43-E303-4B11-935A-E1B27A538A77}" type="pres">
      <dgm:prSet presAssocID="{9B760B76-6948-44A7-AD73-DE04C6FFCC16}" presName="childComposite" presStyleCnt="0">
        <dgm:presLayoutVars>
          <dgm:chMax val="0"/>
          <dgm:chPref val="0"/>
        </dgm:presLayoutVars>
      </dgm:prSet>
      <dgm:spPr/>
    </dgm:pt>
    <dgm:pt modelId="{87259510-56AA-44C4-A278-06C5D17E0303}" type="pres">
      <dgm:prSet presAssocID="{9B760B76-6948-44A7-AD73-DE04C6FFCC16}" presName="ChildAccent" presStyleLbl="solidFgAcc1" presStyleIdx="5" presStyleCnt="6"/>
      <dgm:spPr/>
    </dgm:pt>
    <dgm:pt modelId="{41B16AE6-135B-48CA-A405-AF4C9D767D19}" type="pres">
      <dgm:prSet presAssocID="{9B760B76-6948-44A7-AD73-DE04C6FFCC16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BC039D2-3F61-4C70-B3F0-9E347E9522D5}" type="presOf" srcId="{81DF935F-98F5-408C-8181-9BFEE8CF5935}" destId="{C84872D5-FDFC-41A1-AC45-3622BE69A0BE}" srcOrd="0" destOrd="0" presId="urn:microsoft.com/office/officeart/2008/layout/SquareAccentList"/>
    <dgm:cxn modelId="{E34E7B37-74DC-48D0-85F3-4203ECC8EA47}" srcId="{451A61D1-8600-4EE1-8C7C-D4D45685AD40}" destId="{9B760B76-6948-44A7-AD73-DE04C6FFCC16}" srcOrd="2" destOrd="0" parTransId="{B0991F82-5F44-4093-96FF-2998FDBFB891}" sibTransId="{12F1334B-EE27-4C27-97EC-9B8AC6A64EE2}"/>
    <dgm:cxn modelId="{1808C157-D40B-40CE-B596-C0CFFDB3F0DA}" srcId="{2FCCC6F0-4242-42F7-AA0E-0912900784C4}" destId="{A5225923-2E08-478B-AA61-C51657B1155D}" srcOrd="2" destOrd="0" parTransId="{383EA5C9-8B0A-47B6-974E-5BDF83824BB4}" sibTransId="{59D89817-3232-4ED9-8A56-9F19447B83A2}"/>
    <dgm:cxn modelId="{FF12EAA3-0DE4-4475-92E4-C5C236AD87CC}" type="presOf" srcId="{2FCCC6F0-4242-42F7-AA0E-0912900784C4}" destId="{40A1F2A7-6B15-427A-BCD8-8F692C7F4922}" srcOrd="0" destOrd="0" presId="urn:microsoft.com/office/officeart/2008/layout/SquareAccentList"/>
    <dgm:cxn modelId="{767C592A-C86C-4405-82E4-39C9E538DD5C}" srcId="{2FCCC6F0-4242-42F7-AA0E-0912900784C4}" destId="{5BCB7865-E79A-44FD-AD5C-73D3115063CB}" srcOrd="0" destOrd="0" parTransId="{6DEA1553-ABB2-4FF4-8C63-A6BD5F5325EA}" sibTransId="{76F711DA-22D2-482E-A0B2-3AB2D6809861}"/>
    <dgm:cxn modelId="{120BABB2-DCF0-4974-9D08-1B3EC5AF93A5}" type="presOf" srcId="{9B760B76-6948-44A7-AD73-DE04C6FFCC16}" destId="{41B16AE6-135B-48CA-A405-AF4C9D767D19}" srcOrd="0" destOrd="0" presId="urn:microsoft.com/office/officeart/2008/layout/SquareAccentList"/>
    <dgm:cxn modelId="{66FAE579-0BDA-4C4A-A35A-2E093F04C8EF}" type="presOf" srcId="{76D08E43-8565-4118-AF75-B9200AEF86DF}" destId="{C6D2D95F-AD64-4E8F-954A-AE0A222201CF}" srcOrd="0" destOrd="0" presId="urn:microsoft.com/office/officeart/2008/layout/SquareAccentList"/>
    <dgm:cxn modelId="{5176EF1F-AED0-49A2-8D38-17A687440507}" srcId="{451A61D1-8600-4EE1-8C7C-D4D45685AD40}" destId="{76D08E43-8565-4118-AF75-B9200AEF86DF}" srcOrd="1" destOrd="0" parTransId="{D3920B49-1DD1-4C3C-A76F-1FDE230A9FF8}" sibTransId="{48B32E6C-0D62-4721-956C-E4E9026D59F6}"/>
    <dgm:cxn modelId="{46B87D78-A354-4B94-81C3-6027EE91C374}" type="presOf" srcId="{451A61D1-8600-4EE1-8C7C-D4D45685AD40}" destId="{3EC75649-CFAD-4F14-8286-BDEAB151A7BD}" srcOrd="0" destOrd="0" presId="urn:microsoft.com/office/officeart/2008/layout/SquareAccentList"/>
    <dgm:cxn modelId="{5E69CAC8-8DC3-4FB4-8C0B-42D364F06BCE}" srcId="{2FCCC6F0-4242-42F7-AA0E-0912900784C4}" destId="{C641CFAB-5892-45B8-92EF-BC5058680C28}" srcOrd="1" destOrd="0" parTransId="{4832AAD8-479B-40D6-B171-1BD8D3CD55FD}" sibTransId="{87033A91-5506-462E-B011-FE15DFA7AD5F}"/>
    <dgm:cxn modelId="{7DEF1834-8103-4970-931A-0F5BD03DE955}" srcId="{451A61D1-8600-4EE1-8C7C-D4D45685AD40}" destId="{81DF935F-98F5-408C-8181-9BFEE8CF5935}" srcOrd="0" destOrd="0" parTransId="{AE26EA8E-4F6C-40E8-BB4D-A45C3488ED9E}" sibTransId="{A6B89CB3-2A6E-400D-AC76-653B5EE86547}"/>
    <dgm:cxn modelId="{6E9E073B-125A-4FA4-B8A7-BD5879510A89}" type="presOf" srcId="{A5225923-2E08-478B-AA61-C51657B1155D}" destId="{10A93AA8-7ECA-4116-BC13-3A26AE495E2D}" srcOrd="0" destOrd="0" presId="urn:microsoft.com/office/officeart/2008/layout/SquareAccentList"/>
    <dgm:cxn modelId="{C8E49A18-0493-4C99-85E8-CF07D1C96A17}" type="presOf" srcId="{5F4ED5A9-4A3A-4575-A666-0C8CA0F9544D}" destId="{7C64BA62-2985-48AA-8651-EC9A6CB94E46}" srcOrd="0" destOrd="0" presId="urn:microsoft.com/office/officeart/2008/layout/SquareAccentList"/>
    <dgm:cxn modelId="{784A1A81-5DC5-4FDB-B883-048783F608F9}" type="presOf" srcId="{5BCB7865-E79A-44FD-AD5C-73D3115063CB}" destId="{A6982A42-FBF9-46F4-ABD4-1F83E922633F}" srcOrd="0" destOrd="0" presId="urn:microsoft.com/office/officeart/2008/layout/SquareAccentList"/>
    <dgm:cxn modelId="{2EFAF862-CD85-4798-ADA3-292AD17D6563}" srcId="{5F4ED5A9-4A3A-4575-A666-0C8CA0F9544D}" destId="{451A61D1-8600-4EE1-8C7C-D4D45685AD40}" srcOrd="1" destOrd="0" parTransId="{4F0DF90A-CB03-46E9-BDA6-E832F4968873}" sibTransId="{8E10C51F-28C1-4F59-B6A9-930840518BBB}"/>
    <dgm:cxn modelId="{0BB47D2B-C3C1-40DF-936F-D55247C88642}" srcId="{5F4ED5A9-4A3A-4575-A666-0C8CA0F9544D}" destId="{2FCCC6F0-4242-42F7-AA0E-0912900784C4}" srcOrd="0" destOrd="0" parTransId="{F874B0CF-0441-42E7-92A0-2EA60318B6B6}" sibTransId="{95810EBB-F00C-47F8-BC4C-6CF5AAC3C2F5}"/>
    <dgm:cxn modelId="{554312C3-3978-4A4A-8577-0554B4CE0A5A}" type="presOf" srcId="{C641CFAB-5892-45B8-92EF-BC5058680C28}" destId="{1F1BC629-E9C7-427E-A510-2DB610F6BDA2}" srcOrd="0" destOrd="0" presId="urn:microsoft.com/office/officeart/2008/layout/SquareAccentList"/>
    <dgm:cxn modelId="{1430FF79-AA61-4575-BCBC-90D956558359}" type="presParOf" srcId="{7C64BA62-2985-48AA-8651-EC9A6CB94E46}" destId="{081BAD75-DC59-4642-BC3E-27E14C0D7758}" srcOrd="0" destOrd="0" presId="urn:microsoft.com/office/officeart/2008/layout/SquareAccentList"/>
    <dgm:cxn modelId="{6D2BD43E-F3F8-4DCB-98D1-BCB360095FC6}" type="presParOf" srcId="{081BAD75-DC59-4642-BC3E-27E14C0D7758}" destId="{7648979C-307C-4267-BFE5-A77F80CFF1CC}" srcOrd="0" destOrd="0" presId="urn:microsoft.com/office/officeart/2008/layout/SquareAccentList"/>
    <dgm:cxn modelId="{1A7B0D4F-3C8E-4B92-A584-0F2EFFF42B23}" type="presParOf" srcId="{7648979C-307C-4267-BFE5-A77F80CFF1CC}" destId="{84FD39F9-0B94-42A1-B01E-E6B583A87B3F}" srcOrd="0" destOrd="0" presId="urn:microsoft.com/office/officeart/2008/layout/SquareAccentList"/>
    <dgm:cxn modelId="{D22D2E56-12EF-43BF-9672-C452D776A504}" type="presParOf" srcId="{7648979C-307C-4267-BFE5-A77F80CFF1CC}" destId="{B2938A35-036A-4D24-9213-C3D2FF18AA99}" srcOrd="1" destOrd="0" presId="urn:microsoft.com/office/officeart/2008/layout/SquareAccentList"/>
    <dgm:cxn modelId="{FD53D478-32F8-4CA2-8F5D-98972349CA6A}" type="presParOf" srcId="{7648979C-307C-4267-BFE5-A77F80CFF1CC}" destId="{40A1F2A7-6B15-427A-BCD8-8F692C7F4922}" srcOrd="2" destOrd="0" presId="urn:microsoft.com/office/officeart/2008/layout/SquareAccentList"/>
    <dgm:cxn modelId="{9E348DC3-5063-4F0D-A903-C65B5B1D3CF0}" type="presParOf" srcId="{081BAD75-DC59-4642-BC3E-27E14C0D7758}" destId="{AD50ADA1-8418-4D09-B04D-694F6675432B}" srcOrd="1" destOrd="0" presId="urn:microsoft.com/office/officeart/2008/layout/SquareAccentList"/>
    <dgm:cxn modelId="{335356DF-84E1-4931-8918-BA8831E68C4B}" type="presParOf" srcId="{AD50ADA1-8418-4D09-B04D-694F6675432B}" destId="{D40B54D3-7FF0-4242-BBCE-6B17047DE1ED}" srcOrd="0" destOrd="0" presId="urn:microsoft.com/office/officeart/2008/layout/SquareAccentList"/>
    <dgm:cxn modelId="{CB0981A7-1337-463B-8886-9116AD00E6DA}" type="presParOf" srcId="{D40B54D3-7FF0-4242-BBCE-6B17047DE1ED}" destId="{8757E6E1-3F7E-4729-8AC7-F6023BC58D56}" srcOrd="0" destOrd="0" presId="urn:microsoft.com/office/officeart/2008/layout/SquareAccentList"/>
    <dgm:cxn modelId="{9F0F7F76-467C-4E32-A050-46BD3443E251}" type="presParOf" srcId="{D40B54D3-7FF0-4242-BBCE-6B17047DE1ED}" destId="{A6982A42-FBF9-46F4-ABD4-1F83E922633F}" srcOrd="1" destOrd="0" presId="urn:microsoft.com/office/officeart/2008/layout/SquareAccentList"/>
    <dgm:cxn modelId="{093DE964-C7E4-48CB-9D3B-F7CF01481B0F}" type="presParOf" srcId="{AD50ADA1-8418-4D09-B04D-694F6675432B}" destId="{FE71C3A1-ABDA-49BE-A8D9-584C0C239464}" srcOrd="1" destOrd="0" presId="urn:microsoft.com/office/officeart/2008/layout/SquareAccentList"/>
    <dgm:cxn modelId="{0D2F346C-2EEB-4907-B12A-2CA3FD9CEA5E}" type="presParOf" srcId="{FE71C3A1-ABDA-49BE-A8D9-584C0C239464}" destId="{49C5BDB6-EE21-4826-8B38-0DDB38D7C31E}" srcOrd="0" destOrd="0" presId="urn:microsoft.com/office/officeart/2008/layout/SquareAccentList"/>
    <dgm:cxn modelId="{9BE18BC0-9EDC-4CDE-A3BF-8B835DF80730}" type="presParOf" srcId="{FE71C3A1-ABDA-49BE-A8D9-584C0C239464}" destId="{1F1BC629-E9C7-427E-A510-2DB610F6BDA2}" srcOrd="1" destOrd="0" presId="urn:microsoft.com/office/officeart/2008/layout/SquareAccentList"/>
    <dgm:cxn modelId="{32FED1A9-AB5C-4EF9-8687-D2909B8F8347}" type="presParOf" srcId="{AD50ADA1-8418-4D09-B04D-694F6675432B}" destId="{F8C7E490-3786-4D5F-A81C-470AEC46D95F}" srcOrd="2" destOrd="0" presId="urn:microsoft.com/office/officeart/2008/layout/SquareAccentList"/>
    <dgm:cxn modelId="{7B65B5A0-9B86-42FA-9EDD-DA6DC3B11123}" type="presParOf" srcId="{F8C7E490-3786-4D5F-A81C-470AEC46D95F}" destId="{101273D1-82CF-4BA1-B7C2-9A1EFAE46509}" srcOrd="0" destOrd="0" presId="urn:microsoft.com/office/officeart/2008/layout/SquareAccentList"/>
    <dgm:cxn modelId="{F80F842F-1674-4761-A120-3EC6147A7FBE}" type="presParOf" srcId="{F8C7E490-3786-4D5F-A81C-470AEC46D95F}" destId="{10A93AA8-7ECA-4116-BC13-3A26AE495E2D}" srcOrd="1" destOrd="0" presId="urn:microsoft.com/office/officeart/2008/layout/SquareAccentList"/>
    <dgm:cxn modelId="{AE34B6D6-884B-4329-B81F-DB577602C433}" type="presParOf" srcId="{7C64BA62-2985-48AA-8651-EC9A6CB94E46}" destId="{026C8286-1B8A-4E32-8D68-1AC586521342}" srcOrd="1" destOrd="0" presId="urn:microsoft.com/office/officeart/2008/layout/SquareAccentList"/>
    <dgm:cxn modelId="{C548D308-9E28-43B9-AB6E-A4F0ECDB6114}" type="presParOf" srcId="{026C8286-1B8A-4E32-8D68-1AC586521342}" destId="{9CC023BD-E830-4532-988F-58C2A3F0EAF9}" srcOrd="0" destOrd="0" presId="urn:microsoft.com/office/officeart/2008/layout/SquareAccentList"/>
    <dgm:cxn modelId="{EA935D88-A8A0-4E04-82AD-6E4B9681BE31}" type="presParOf" srcId="{9CC023BD-E830-4532-988F-58C2A3F0EAF9}" destId="{2C87BB77-6015-49AD-BCF6-E3383D794E07}" srcOrd="0" destOrd="0" presId="urn:microsoft.com/office/officeart/2008/layout/SquareAccentList"/>
    <dgm:cxn modelId="{65800320-D1DA-4535-9EA8-81E5346F1DE7}" type="presParOf" srcId="{9CC023BD-E830-4532-988F-58C2A3F0EAF9}" destId="{A50EB48C-CB8E-412A-B851-B1575D13A490}" srcOrd="1" destOrd="0" presId="urn:microsoft.com/office/officeart/2008/layout/SquareAccentList"/>
    <dgm:cxn modelId="{3E0C0C92-6426-4416-B474-C22F87B20C22}" type="presParOf" srcId="{9CC023BD-E830-4532-988F-58C2A3F0EAF9}" destId="{3EC75649-CFAD-4F14-8286-BDEAB151A7BD}" srcOrd="2" destOrd="0" presId="urn:microsoft.com/office/officeart/2008/layout/SquareAccentList"/>
    <dgm:cxn modelId="{4CF9CB75-F42D-4B53-8ECB-9FBB51D207B4}" type="presParOf" srcId="{026C8286-1B8A-4E32-8D68-1AC586521342}" destId="{7D42C62A-CEB9-4AE8-9BDB-0FC7D11126E2}" srcOrd="1" destOrd="0" presId="urn:microsoft.com/office/officeart/2008/layout/SquareAccentList"/>
    <dgm:cxn modelId="{71BA6EE1-EE97-4671-9576-957B97CC803C}" type="presParOf" srcId="{7D42C62A-CEB9-4AE8-9BDB-0FC7D11126E2}" destId="{5BDACE7A-A730-4255-AE0F-B247FB7AC375}" srcOrd="0" destOrd="0" presId="urn:microsoft.com/office/officeart/2008/layout/SquareAccentList"/>
    <dgm:cxn modelId="{E63C6619-5283-4082-9786-CA9C9F58679C}" type="presParOf" srcId="{5BDACE7A-A730-4255-AE0F-B247FB7AC375}" destId="{1F38653E-478B-4F2B-8703-87FD069C6F2B}" srcOrd="0" destOrd="0" presId="urn:microsoft.com/office/officeart/2008/layout/SquareAccentList"/>
    <dgm:cxn modelId="{43A8C3F9-9B33-4D8E-8B74-78C10EA483FF}" type="presParOf" srcId="{5BDACE7A-A730-4255-AE0F-B247FB7AC375}" destId="{C84872D5-FDFC-41A1-AC45-3622BE69A0BE}" srcOrd="1" destOrd="0" presId="urn:microsoft.com/office/officeart/2008/layout/SquareAccentList"/>
    <dgm:cxn modelId="{27208947-2F19-48FF-B6B4-A417C9E28C80}" type="presParOf" srcId="{7D42C62A-CEB9-4AE8-9BDB-0FC7D11126E2}" destId="{4ADC139A-0B2E-4731-9752-A4F3EA7B5DB4}" srcOrd="1" destOrd="0" presId="urn:microsoft.com/office/officeart/2008/layout/SquareAccentList"/>
    <dgm:cxn modelId="{0D24A839-331F-42C6-A9AB-7CA63F40851A}" type="presParOf" srcId="{4ADC139A-0B2E-4731-9752-A4F3EA7B5DB4}" destId="{95033A63-EC57-482A-A8A4-A7D92963CA6B}" srcOrd="0" destOrd="0" presId="urn:microsoft.com/office/officeart/2008/layout/SquareAccentList"/>
    <dgm:cxn modelId="{EB7063D8-E612-40BA-90F2-0AFAC6A63D43}" type="presParOf" srcId="{4ADC139A-0B2E-4731-9752-A4F3EA7B5DB4}" destId="{C6D2D95F-AD64-4E8F-954A-AE0A222201CF}" srcOrd="1" destOrd="0" presId="urn:microsoft.com/office/officeart/2008/layout/SquareAccentList"/>
    <dgm:cxn modelId="{E8598A93-2924-4509-BD49-1928EA11028A}" type="presParOf" srcId="{7D42C62A-CEB9-4AE8-9BDB-0FC7D11126E2}" destId="{F7F8CB43-E303-4B11-935A-E1B27A538A77}" srcOrd="2" destOrd="0" presId="urn:microsoft.com/office/officeart/2008/layout/SquareAccentList"/>
    <dgm:cxn modelId="{2F9959D2-5A7C-45BD-8958-E1F08C500392}" type="presParOf" srcId="{F7F8CB43-E303-4B11-935A-E1B27A538A77}" destId="{87259510-56AA-44C4-A278-06C5D17E0303}" srcOrd="0" destOrd="0" presId="urn:microsoft.com/office/officeart/2008/layout/SquareAccentList"/>
    <dgm:cxn modelId="{2BC53775-171F-4822-B078-570D0241B862}" type="presParOf" srcId="{F7F8CB43-E303-4B11-935A-E1B27A538A77}" destId="{41B16AE6-135B-48CA-A405-AF4C9D767D1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4ED5A9-4A3A-4575-A666-0C8CA0F9544D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FCCC6F0-4242-42F7-AA0E-0912900784C4}">
      <dgm:prSet phldrT="[Texto]" custT="1"/>
      <dgm:spPr/>
      <dgm:t>
        <a:bodyPr/>
        <a:lstStyle/>
        <a:p>
          <a:r>
            <a:rPr lang="es-ES" sz="2000" b="0" i="0" dirty="0" smtClean="0"/>
            <a:t>ERREPRODUKTIBO ETA SOLDATA GABEKO LANA</a:t>
          </a:r>
          <a:endParaRPr lang="es-ES" sz="2000" b="0" dirty="0"/>
        </a:p>
      </dgm:t>
    </dgm:pt>
    <dgm:pt modelId="{F874B0CF-0441-42E7-92A0-2EA60318B6B6}" type="parTrans" cxnId="{0BB47D2B-C3C1-40DF-936F-D55247C88642}">
      <dgm:prSet/>
      <dgm:spPr/>
      <dgm:t>
        <a:bodyPr/>
        <a:lstStyle/>
        <a:p>
          <a:endParaRPr lang="es-ES"/>
        </a:p>
      </dgm:t>
    </dgm:pt>
    <dgm:pt modelId="{95810EBB-F00C-47F8-BC4C-6CF5AAC3C2F5}" type="sibTrans" cxnId="{0BB47D2B-C3C1-40DF-936F-D55247C88642}">
      <dgm:prSet/>
      <dgm:spPr/>
      <dgm:t>
        <a:bodyPr/>
        <a:lstStyle/>
        <a:p>
          <a:endParaRPr lang="es-ES"/>
        </a:p>
      </dgm:t>
    </dgm:pt>
    <dgm:pt modelId="{5BCB7865-E79A-44FD-AD5C-73D3115063CB}">
      <dgm:prSet phldrT="[Texto]" custT="1"/>
      <dgm:spPr/>
      <dgm:t>
        <a:bodyPr/>
        <a:lstStyle/>
        <a:p>
          <a:r>
            <a:rPr lang="es-ES" sz="1400" b="0" i="0" dirty="0" err="1" smtClean="0"/>
            <a:t>Pertsonen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zaintzaz</a:t>
          </a:r>
          <a:r>
            <a:rPr lang="es-ES" sz="1400" b="0" i="0" dirty="0" smtClean="0"/>
            <a:t> eta </a:t>
          </a:r>
          <a:r>
            <a:rPr lang="es-ES" sz="1400" b="0" i="0" dirty="0" err="1" smtClean="0"/>
            <a:t>ongizateaz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arduratzen</a:t>
          </a:r>
          <a:r>
            <a:rPr lang="es-ES" sz="1400" b="0" i="0" dirty="0" smtClean="0"/>
            <a:t> da (</a:t>
          </a:r>
          <a:r>
            <a:rPr lang="es-ES" sz="1400" b="0" i="0" dirty="0" err="1" smtClean="0"/>
            <a:t>beharrizan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fisikoak</a:t>
          </a:r>
          <a:r>
            <a:rPr lang="es-ES" sz="1400" b="0" i="0" dirty="0" smtClean="0"/>
            <a:t>, </a:t>
          </a:r>
          <a:r>
            <a:rPr lang="es-ES" sz="1400" b="0" i="0" dirty="0" err="1" smtClean="0"/>
            <a:t>afektiboak</a:t>
          </a:r>
          <a:r>
            <a:rPr lang="es-ES" sz="1400" b="0" i="0" dirty="0" smtClean="0"/>
            <a:t>...).</a:t>
          </a:r>
          <a:endParaRPr lang="es-ES" sz="1400" dirty="0">
            <a:latin typeface="AR CENA"/>
          </a:endParaRPr>
        </a:p>
      </dgm:t>
    </dgm:pt>
    <dgm:pt modelId="{6DEA1553-ABB2-4FF4-8C63-A6BD5F5325EA}" type="parTrans" cxnId="{767C592A-C86C-4405-82E4-39C9E538DD5C}">
      <dgm:prSet/>
      <dgm:spPr/>
      <dgm:t>
        <a:bodyPr/>
        <a:lstStyle/>
        <a:p>
          <a:endParaRPr lang="es-ES"/>
        </a:p>
      </dgm:t>
    </dgm:pt>
    <dgm:pt modelId="{76F711DA-22D2-482E-A0B2-3AB2D6809861}" type="sibTrans" cxnId="{767C592A-C86C-4405-82E4-39C9E538DD5C}">
      <dgm:prSet/>
      <dgm:spPr/>
      <dgm:t>
        <a:bodyPr/>
        <a:lstStyle/>
        <a:p>
          <a:endParaRPr lang="es-ES"/>
        </a:p>
      </dgm:t>
    </dgm:pt>
    <dgm:pt modelId="{C641CFAB-5892-45B8-92EF-BC5058680C28}">
      <dgm:prSet phldrT="[Texto]" custT="1"/>
      <dgm:spPr/>
      <dgm:t>
        <a:bodyPr/>
        <a:lstStyle/>
        <a:p>
          <a:r>
            <a:rPr lang="es-ES" sz="1400" b="0" i="0" dirty="0" err="1" smtClean="0"/>
            <a:t>Eremu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pribatua</a:t>
          </a:r>
          <a:r>
            <a:rPr lang="es-ES" sz="1400" b="0" i="0" dirty="0" smtClean="0"/>
            <a:t>/</a:t>
          </a:r>
          <a:r>
            <a:rPr lang="es-ES" sz="1400" b="0" i="0" dirty="0" err="1" smtClean="0"/>
            <a:t>etxekoa</a:t>
          </a:r>
          <a:r>
            <a:rPr lang="es-ES" sz="1400" b="0" i="0" dirty="0" smtClean="0"/>
            <a:t> (</a:t>
          </a:r>
          <a:r>
            <a:rPr lang="es-ES" sz="1400" b="0" i="0" dirty="0" err="1" smtClean="0"/>
            <a:t>etxe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barruan</a:t>
          </a:r>
          <a:r>
            <a:rPr lang="es-ES" sz="1400" b="0" i="0" dirty="0" smtClean="0"/>
            <a:t>). </a:t>
          </a:r>
          <a:r>
            <a:rPr lang="es-ES" sz="1400" b="0" i="0" dirty="0" err="1" smtClean="0"/>
            <a:t>Gehienbat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emakumeek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egiten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dute</a:t>
          </a:r>
          <a:r>
            <a:rPr lang="es-ES" sz="1400" b="0" i="0" dirty="0" smtClean="0"/>
            <a:t>.</a:t>
          </a:r>
          <a:endParaRPr lang="es-ES" sz="1400" dirty="0"/>
        </a:p>
      </dgm:t>
    </dgm:pt>
    <dgm:pt modelId="{4832AAD8-479B-40D6-B171-1BD8D3CD55FD}" type="parTrans" cxnId="{5E69CAC8-8DC3-4FB4-8C0B-42D364F06BCE}">
      <dgm:prSet/>
      <dgm:spPr/>
      <dgm:t>
        <a:bodyPr/>
        <a:lstStyle/>
        <a:p>
          <a:endParaRPr lang="es-ES"/>
        </a:p>
      </dgm:t>
    </dgm:pt>
    <dgm:pt modelId="{87033A91-5506-462E-B011-FE15DFA7AD5F}" type="sibTrans" cxnId="{5E69CAC8-8DC3-4FB4-8C0B-42D364F06BCE}">
      <dgm:prSet/>
      <dgm:spPr/>
      <dgm:t>
        <a:bodyPr/>
        <a:lstStyle/>
        <a:p>
          <a:endParaRPr lang="es-ES"/>
        </a:p>
      </dgm:t>
    </dgm:pt>
    <dgm:pt modelId="{A5225923-2E08-478B-AA61-C51657B1155D}">
      <dgm:prSet phldrT="[Texto]" custT="1"/>
      <dgm:spPr/>
      <dgm:t>
        <a:bodyPr/>
        <a:lstStyle/>
        <a:p>
          <a:r>
            <a:rPr lang="es-ES" sz="1400" b="0" i="0" dirty="0" err="1" smtClean="0"/>
            <a:t>Gizartean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aintzatetsi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edo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balioetsi</a:t>
          </a:r>
          <a:r>
            <a:rPr lang="es-ES" sz="1400" b="0" i="0" dirty="0" smtClean="0"/>
            <a:t> gabea. </a:t>
          </a:r>
          <a:r>
            <a:rPr lang="es-ES" sz="1400" b="0" i="0" dirty="0" err="1" smtClean="0"/>
            <a:t>Ordainsari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ekonomikorik</a:t>
          </a:r>
          <a:r>
            <a:rPr lang="es-ES" sz="1400" b="0" i="0" dirty="0" smtClean="0"/>
            <a:t> Gabe.</a:t>
          </a:r>
          <a:r>
            <a:rPr lang="es-ES" sz="1400" dirty="0" smtClean="0"/>
            <a:t/>
          </a:r>
          <a:br>
            <a:rPr lang="es-ES" sz="1400" dirty="0" smtClean="0"/>
          </a:br>
          <a:endParaRPr lang="es-ES" sz="1400" dirty="0"/>
        </a:p>
      </dgm:t>
    </dgm:pt>
    <dgm:pt modelId="{383EA5C9-8B0A-47B6-974E-5BDF83824BB4}" type="parTrans" cxnId="{1808C157-D40B-40CE-B596-C0CFFDB3F0DA}">
      <dgm:prSet/>
      <dgm:spPr/>
      <dgm:t>
        <a:bodyPr/>
        <a:lstStyle/>
        <a:p>
          <a:endParaRPr lang="es-ES"/>
        </a:p>
      </dgm:t>
    </dgm:pt>
    <dgm:pt modelId="{59D89817-3232-4ED9-8A56-9F19447B83A2}" type="sibTrans" cxnId="{1808C157-D40B-40CE-B596-C0CFFDB3F0DA}">
      <dgm:prSet/>
      <dgm:spPr/>
      <dgm:t>
        <a:bodyPr/>
        <a:lstStyle/>
        <a:p>
          <a:endParaRPr lang="es-ES"/>
        </a:p>
      </dgm:t>
    </dgm:pt>
    <dgm:pt modelId="{451A61D1-8600-4EE1-8C7C-D4D45685AD40}">
      <dgm:prSet phldrT="[Texto]" custT="1"/>
      <dgm:spPr/>
      <dgm:t>
        <a:bodyPr/>
        <a:lstStyle/>
        <a:p>
          <a:r>
            <a:rPr lang="es-ES" sz="2000" b="0" i="0" dirty="0" smtClean="0"/>
            <a:t>PRODUKTIBOA ETA SOLDATAPEKOA</a:t>
          </a:r>
          <a:endParaRPr lang="es-ES" sz="2000" b="0" dirty="0"/>
        </a:p>
      </dgm:t>
    </dgm:pt>
    <dgm:pt modelId="{4F0DF90A-CB03-46E9-BDA6-E832F4968873}" type="parTrans" cxnId="{2EFAF862-CD85-4798-ADA3-292AD17D6563}">
      <dgm:prSet/>
      <dgm:spPr/>
      <dgm:t>
        <a:bodyPr/>
        <a:lstStyle/>
        <a:p>
          <a:endParaRPr lang="es-ES"/>
        </a:p>
      </dgm:t>
    </dgm:pt>
    <dgm:pt modelId="{8E10C51F-28C1-4F59-B6A9-930840518BBB}" type="sibTrans" cxnId="{2EFAF862-CD85-4798-ADA3-292AD17D6563}">
      <dgm:prSet/>
      <dgm:spPr/>
      <dgm:t>
        <a:bodyPr/>
        <a:lstStyle/>
        <a:p>
          <a:endParaRPr lang="es-ES"/>
        </a:p>
      </dgm:t>
    </dgm:pt>
    <dgm:pt modelId="{81DF935F-98F5-408C-8181-9BFEE8CF5935}">
      <dgm:prSet phldrT="[Texto]" custT="1"/>
      <dgm:spPr/>
      <dgm:t>
        <a:bodyPr/>
        <a:lstStyle/>
        <a:p>
          <a:r>
            <a:rPr lang="es-ES" sz="1400" b="0" i="0" dirty="0" err="1" smtClean="0"/>
            <a:t>Ondasun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materialak</a:t>
          </a:r>
          <a:r>
            <a:rPr lang="es-ES" sz="1400" b="0" i="0" dirty="0" smtClean="0"/>
            <a:t> eta </a:t>
          </a:r>
          <a:r>
            <a:rPr lang="es-ES" sz="1400" b="0" i="0" dirty="0" err="1" smtClean="0"/>
            <a:t>kontsumo-ondasunak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ekoizteaz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arduratzen</a:t>
          </a:r>
          <a:r>
            <a:rPr lang="es-ES" sz="1400" b="0" i="0" dirty="0" smtClean="0"/>
            <a:t> da.</a:t>
          </a:r>
          <a:r>
            <a:rPr lang="es-ES" sz="1400" dirty="0" smtClean="0"/>
            <a:t/>
          </a:r>
          <a:br>
            <a:rPr lang="es-ES" sz="1400" dirty="0" smtClean="0"/>
          </a:br>
          <a:endParaRPr lang="es-ES" sz="1400" dirty="0"/>
        </a:p>
      </dgm:t>
    </dgm:pt>
    <dgm:pt modelId="{AE26EA8E-4F6C-40E8-BB4D-A45C3488ED9E}" type="parTrans" cxnId="{7DEF1834-8103-4970-931A-0F5BD03DE955}">
      <dgm:prSet/>
      <dgm:spPr/>
      <dgm:t>
        <a:bodyPr/>
        <a:lstStyle/>
        <a:p>
          <a:endParaRPr lang="es-ES"/>
        </a:p>
      </dgm:t>
    </dgm:pt>
    <dgm:pt modelId="{A6B89CB3-2A6E-400D-AC76-653B5EE86547}" type="sibTrans" cxnId="{7DEF1834-8103-4970-931A-0F5BD03DE955}">
      <dgm:prSet/>
      <dgm:spPr/>
      <dgm:t>
        <a:bodyPr/>
        <a:lstStyle/>
        <a:p>
          <a:endParaRPr lang="es-ES"/>
        </a:p>
      </dgm:t>
    </dgm:pt>
    <dgm:pt modelId="{76D08E43-8565-4118-AF75-B9200AEF86DF}">
      <dgm:prSet phldrT="[Texto]" custT="1"/>
      <dgm:spPr/>
      <dgm:t>
        <a:bodyPr/>
        <a:lstStyle/>
        <a:p>
          <a:r>
            <a:rPr lang="es-ES" sz="1400" b="0" i="0" dirty="0" err="1" smtClean="0"/>
            <a:t>Eremu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publikoa</a:t>
          </a:r>
          <a:r>
            <a:rPr lang="es-ES" sz="1400" b="0" i="0" dirty="0" smtClean="0"/>
            <a:t> (</a:t>
          </a:r>
          <a:r>
            <a:rPr lang="es-ES" sz="1400" b="0" i="0" dirty="0" err="1" smtClean="0"/>
            <a:t>etxetik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kanpo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egiten</a:t>
          </a:r>
          <a:r>
            <a:rPr lang="es-ES" sz="1400" b="0" i="0" dirty="0" smtClean="0"/>
            <a:t> da). </a:t>
          </a:r>
          <a:r>
            <a:rPr lang="es-ES" sz="1400" b="0" i="0" dirty="0" err="1" smtClean="0"/>
            <a:t>Emakumeen</a:t>
          </a:r>
          <a:r>
            <a:rPr lang="es-ES" sz="1400" b="0" i="0" dirty="0" smtClean="0"/>
            <a:t> eta </a:t>
          </a:r>
          <a:r>
            <a:rPr lang="es-ES" sz="1400" b="0" i="0" dirty="0" err="1" smtClean="0"/>
            <a:t>gizonen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proportzio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desberdina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lanbide-kategoria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guztietan</a:t>
          </a:r>
          <a:r>
            <a:rPr lang="es-ES" sz="1400" b="0" i="0" dirty="0" smtClean="0"/>
            <a:t>.</a:t>
          </a:r>
          <a:endParaRPr lang="es-ES" altLang="es-ES" sz="1400" dirty="0" smtClean="0">
            <a:latin typeface="AR CENA"/>
          </a:endParaRPr>
        </a:p>
      </dgm:t>
    </dgm:pt>
    <dgm:pt modelId="{D3920B49-1DD1-4C3C-A76F-1FDE230A9FF8}" type="parTrans" cxnId="{5176EF1F-AED0-49A2-8D38-17A687440507}">
      <dgm:prSet/>
      <dgm:spPr/>
      <dgm:t>
        <a:bodyPr/>
        <a:lstStyle/>
        <a:p>
          <a:endParaRPr lang="es-ES"/>
        </a:p>
      </dgm:t>
    </dgm:pt>
    <dgm:pt modelId="{48B32E6C-0D62-4721-956C-E4E9026D59F6}" type="sibTrans" cxnId="{5176EF1F-AED0-49A2-8D38-17A687440507}">
      <dgm:prSet/>
      <dgm:spPr/>
      <dgm:t>
        <a:bodyPr/>
        <a:lstStyle/>
        <a:p>
          <a:endParaRPr lang="es-ES"/>
        </a:p>
      </dgm:t>
    </dgm:pt>
    <dgm:pt modelId="{9B760B76-6948-44A7-AD73-DE04C6FFCC16}">
      <dgm:prSet phldrT="[Texto]" custT="1"/>
      <dgm:spPr/>
      <dgm:t>
        <a:bodyPr/>
        <a:lstStyle/>
        <a:p>
          <a:r>
            <a:rPr lang="es-ES" sz="1400" b="0" i="0" dirty="0" err="1" smtClean="0"/>
            <a:t>Gizartean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aintzatetsia</a:t>
          </a:r>
          <a:r>
            <a:rPr lang="es-ES" sz="1400" b="0" i="0" dirty="0" smtClean="0"/>
            <a:t> eta </a:t>
          </a:r>
          <a:r>
            <a:rPr lang="es-ES" sz="1400" b="0" i="0" dirty="0" err="1" smtClean="0"/>
            <a:t>balioetsia</a:t>
          </a:r>
          <a:r>
            <a:rPr lang="es-ES" sz="1400" b="0" i="0" dirty="0" smtClean="0"/>
            <a:t> (prestigio </a:t>
          </a:r>
          <a:r>
            <a:rPr lang="es-ES" sz="1400" b="0" i="0" dirty="0" err="1" smtClean="0"/>
            <a:t>soziala</a:t>
          </a:r>
          <a:r>
            <a:rPr lang="es-ES" sz="1400" b="0" i="0" dirty="0" smtClean="0"/>
            <a:t>). </a:t>
          </a:r>
          <a:r>
            <a:rPr lang="es-ES" sz="1400" b="0" i="0" dirty="0" err="1" smtClean="0"/>
            <a:t>Diruz</a:t>
          </a:r>
          <a:r>
            <a:rPr lang="es-ES" sz="1400" b="0" i="0" dirty="0" smtClean="0"/>
            <a:t> </a:t>
          </a:r>
          <a:r>
            <a:rPr lang="es-ES" sz="1400" b="0" i="0" dirty="0" err="1" smtClean="0"/>
            <a:t>ordaindua</a:t>
          </a:r>
          <a:r>
            <a:rPr lang="es-ES" sz="1400" b="0" i="0" dirty="0" smtClean="0"/>
            <a:t> (</a:t>
          </a:r>
          <a:r>
            <a:rPr lang="es-ES" sz="1400" b="0" i="0" dirty="0" err="1" smtClean="0"/>
            <a:t>soldata</a:t>
          </a:r>
          <a:r>
            <a:rPr lang="es-ES" sz="1400" b="0" i="0" dirty="0" smtClean="0"/>
            <a:t>)</a:t>
          </a:r>
          <a:endParaRPr lang="es-ES" sz="1400" dirty="0"/>
        </a:p>
      </dgm:t>
    </dgm:pt>
    <dgm:pt modelId="{B0991F82-5F44-4093-96FF-2998FDBFB891}" type="parTrans" cxnId="{E34E7B37-74DC-48D0-85F3-4203ECC8EA47}">
      <dgm:prSet/>
      <dgm:spPr/>
      <dgm:t>
        <a:bodyPr/>
        <a:lstStyle/>
        <a:p>
          <a:endParaRPr lang="es-ES"/>
        </a:p>
      </dgm:t>
    </dgm:pt>
    <dgm:pt modelId="{12F1334B-EE27-4C27-97EC-9B8AC6A64EE2}" type="sibTrans" cxnId="{E34E7B37-74DC-48D0-85F3-4203ECC8EA47}">
      <dgm:prSet/>
      <dgm:spPr/>
      <dgm:t>
        <a:bodyPr/>
        <a:lstStyle/>
        <a:p>
          <a:endParaRPr lang="es-ES"/>
        </a:p>
      </dgm:t>
    </dgm:pt>
    <dgm:pt modelId="{7C64BA62-2985-48AA-8651-EC9A6CB94E46}" type="pres">
      <dgm:prSet presAssocID="{5F4ED5A9-4A3A-4575-A666-0C8CA0F9544D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081BAD75-DC59-4642-BC3E-27E14C0D7758}" type="pres">
      <dgm:prSet presAssocID="{2FCCC6F0-4242-42F7-AA0E-0912900784C4}" presName="root" presStyleCnt="0">
        <dgm:presLayoutVars>
          <dgm:chMax/>
          <dgm:chPref/>
        </dgm:presLayoutVars>
      </dgm:prSet>
      <dgm:spPr/>
    </dgm:pt>
    <dgm:pt modelId="{7648979C-307C-4267-BFE5-A77F80CFF1CC}" type="pres">
      <dgm:prSet presAssocID="{2FCCC6F0-4242-42F7-AA0E-0912900784C4}" presName="rootComposite" presStyleCnt="0">
        <dgm:presLayoutVars/>
      </dgm:prSet>
      <dgm:spPr/>
    </dgm:pt>
    <dgm:pt modelId="{84FD39F9-0B94-42A1-B01E-E6B583A87B3F}" type="pres">
      <dgm:prSet presAssocID="{2FCCC6F0-4242-42F7-AA0E-0912900784C4}" presName="ParentAccent" presStyleLbl="alignNode1" presStyleIdx="0" presStyleCnt="2"/>
      <dgm:spPr/>
    </dgm:pt>
    <dgm:pt modelId="{B2938A35-036A-4D24-9213-C3D2FF18AA99}" type="pres">
      <dgm:prSet presAssocID="{2FCCC6F0-4242-42F7-AA0E-0912900784C4}" presName="ParentSmallAccent" presStyleLbl="fgAcc1" presStyleIdx="0" presStyleCnt="2"/>
      <dgm:spPr/>
    </dgm:pt>
    <dgm:pt modelId="{40A1F2A7-6B15-427A-BCD8-8F692C7F4922}" type="pres">
      <dgm:prSet presAssocID="{2FCCC6F0-4242-42F7-AA0E-0912900784C4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50ADA1-8418-4D09-B04D-694F6675432B}" type="pres">
      <dgm:prSet presAssocID="{2FCCC6F0-4242-42F7-AA0E-0912900784C4}" presName="childShape" presStyleCnt="0">
        <dgm:presLayoutVars>
          <dgm:chMax val="0"/>
          <dgm:chPref val="0"/>
        </dgm:presLayoutVars>
      </dgm:prSet>
      <dgm:spPr/>
    </dgm:pt>
    <dgm:pt modelId="{D40B54D3-7FF0-4242-BBCE-6B17047DE1ED}" type="pres">
      <dgm:prSet presAssocID="{5BCB7865-E79A-44FD-AD5C-73D3115063CB}" presName="childComposite" presStyleCnt="0">
        <dgm:presLayoutVars>
          <dgm:chMax val="0"/>
          <dgm:chPref val="0"/>
        </dgm:presLayoutVars>
      </dgm:prSet>
      <dgm:spPr/>
    </dgm:pt>
    <dgm:pt modelId="{8757E6E1-3F7E-4729-8AC7-F6023BC58D56}" type="pres">
      <dgm:prSet presAssocID="{5BCB7865-E79A-44FD-AD5C-73D3115063CB}" presName="ChildAccent" presStyleLbl="solidFgAcc1" presStyleIdx="0" presStyleCnt="6"/>
      <dgm:spPr/>
    </dgm:pt>
    <dgm:pt modelId="{A6982A42-FBF9-46F4-ABD4-1F83E922633F}" type="pres">
      <dgm:prSet presAssocID="{5BCB7865-E79A-44FD-AD5C-73D3115063CB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71C3A1-ABDA-49BE-A8D9-584C0C239464}" type="pres">
      <dgm:prSet presAssocID="{C641CFAB-5892-45B8-92EF-BC5058680C28}" presName="childComposite" presStyleCnt="0">
        <dgm:presLayoutVars>
          <dgm:chMax val="0"/>
          <dgm:chPref val="0"/>
        </dgm:presLayoutVars>
      </dgm:prSet>
      <dgm:spPr/>
    </dgm:pt>
    <dgm:pt modelId="{49C5BDB6-EE21-4826-8B38-0DDB38D7C31E}" type="pres">
      <dgm:prSet presAssocID="{C641CFAB-5892-45B8-92EF-BC5058680C28}" presName="ChildAccent" presStyleLbl="solidFgAcc1" presStyleIdx="1" presStyleCnt="6"/>
      <dgm:spPr/>
    </dgm:pt>
    <dgm:pt modelId="{1F1BC629-E9C7-427E-A510-2DB610F6BDA2}" type="pres">
      <dgm:prSet presAssocID="{C641CFAB-5892-45B8-92EF-BC5058680C28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C7E490-3786-4D5F-A81C-470AEC46D95F}" type="pres">
      <dgm:prSet presAssocID="{A5225923-2E08-478B-AA61-C51657B1155D}" presName="childComposite" presStyleCnt="0">
        <dgm:presLayoutVars>
          <dgm:chMax val="0"/>
          <dgm:chPref val="0"/>
        </dgm:presLayoutVars>
      </dgm:prSet>
      <dgm:spPr/>
    </dgm:pt>
    <dgm:pt modelId="{101273D1-82CF-4BA1-B7C2-9A1EFAE46509}" type="pres">
      <dgm:prSet presAssocID="{A5225923-2E08-478B-AA61-C51657B1155D}" presName="ChildAccent" presStyleLbl="solidFgAcc1" presStyleIdx="2" presStyleCnt="6"/>
      <dgm:spPr/>
    </dgm:pt>
    <dgm:pt modelId="{10A93AA8-7ECA-4116-BC13-3A26AE495E2D}" type="pres">
      <dgm:prSet presAssocID="{A5225923-2E08-478B-AA61-C51657B1155D}" presName="Child" presStyleLbl="revTx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6C8286-1B8A-4E32-8D68-1AC586521342}" type="pres">
      <dgm:prSet presAssocID="{451A61D1-8600-4EE1-8C7C-D4D45685AD40}" presName="root" presStyleCnt="0">
        <dgm:presLayoutVars>
          <dgm:chMax/>
          <dgm:chPref/>
        </dgm:presLayoutVars>
      </dgm:prSet>
      <dgm:spPr/>
    </dgm:pt>
    <dgm:pt modelId="{9CC023BD-E830-4532-988F-58C2A3F0EAF9}" type="pres">
      <dgm:prSet presAssocID="{451A61D1-8600-4EE1-8C7C-D4D45685AD40}" presName="rootComposite" presStyleCnt="0">
        <dgm:presLayoutVars/>
      </dgm:prSet>
      <dgm:spPr/>
    </dgm:pt>
    <dgm:pt modelId="{2C87BB77-6015-49AD-BCF6-E3383D794E07}" type="pres">
      <dgm:prSet presAssocID="{451A61D1-8600-4EE1-8C7C-D4D45685AD40}" presName="ParentAccent" presStyleLbl="alignNode1" presStyleIdx="1" presStyleCnt="2"/>
      <dgm:spPr/>
    </dgm:pt>
    <dgm:pt modelId="{A50EB48C-CB8E-412A-B851-B1575D13A490}" type="pres">
      <dgm:prSet presAssocID="{451A61D1-8600-4EE1-8C7C-D4D45685AD40}" presName="ParentSmallAccent" presStyleLbl="fgAcc1" presStyleIdx="1" presStyleCnt="2"/>
      <dgm:spPr/>
    </dgm:pt>
    <dgm:pt modelId="{3EC75649-CFAD-4F14-8286-BDEAB151A7BD}" type="pres">
      <dgm:prSet presAssocID="{451A61D1-8600-4EE1-8C7C-D4D45685AD40}" presName="Parent" presStyleLbl="revTx" presStyleIdx="4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2C62A-CEB9-4AE8-9BDB-0FC7D11126E2}" type="pres">
      <dgm:prSet presAssocID="{451A61D1-8600-4EE1-8C7C-D4D45685AD40}" presName="childShape" presStyleCnt="0">
        <dgm:presLayoutVars>
          <dgm:chMax val="0"/>
          <dgm:chPref val="0"/>
        </dgm:presLayoutVars>
      </dgm:prSet>
      <dgm:spPr/>
    </dgm:pt>
    <dgm:pt modelId="{5BDACE7A-A730-4255-AE0F-B247FB7AC375}" type="pres">
      <dgm:prSet presAssocID="{81DF935F-98F5-408C-8181-9BFEE8CF5935}" presName="childComposite" presStyleCnt="0">
        <dgm:presLayoutVars>
          <dgm:chMax val="0"/>
          <dgm:chPref val="0"/>
        </dgm:presLayoutVars>
      </dgm:prSet>
      <dgm:spPr/>
    </dgm:pt>
    <dgm:pt modelId="{1F38653E-478B-4F2B-8703-87FD069C6F2B}" type="pres">
      <dgm:prSet presAssocID="{81DF935F-98F5-408C-8181-9BFEE8CF5935}" presName="ChildAccent" presStyleLbl="solidFgAcc1" presStyleIdx="3" presStyleCnt="6"/>
      <dgm:spPr/>
    </dgm:pt>
    <dgm:pt modelId="{C84872D5-FDFC-41A1-AC45-3622BE69A0BE}" type="pres">
      <dgm:prSet presAssocID="{81DF935F-98F5-408C-8181-9BFEE8CF5935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DC139A-0B2E-4731-9752-A4F3EA7B5DB4}" type="pres">
      <dgm:prSet presAssocID="{76D08E43-8565-4118-AF75-B9200AEF86DF}" presName="childComposite" presStyleCnt="0">
        <dgm:presLayoutVars>
          <dgm:chMax val="0"/>
          <dgm:chPref val="0"/>
        </dgm:presLayoutVars>
      </dgm:prSet>
      <dgm:spPr/>
    </dgm:pt>
    <dgm:pt modelId="{95033A63-EC57-482A-A8A4-A7D92963CA6B}" type="pres">
      <dgm:prSet presAssocID="{76D08E43-8565-4118-AF75-B9200AEF86DF}" presName="ChildAccent" presStyleLbl="solidFgAcc1" presStyleIdx="4" presStyleCnt="6"/>
      <dgm:spPr/>
    </dgm:pt>
    <dgm:pt modelId="{C6D2D95F-AD64-4E8F-954A-AE0A222201CF}" type="pres">
      <dgm:prSet presAssocID="{76D08E43-8565-4118-AF75-B9200AEF86DF}" presName="Child" presStyleLbl="revTx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F8CB43-E303-4B11-935A-E1B27A538A77}" type="pres">
      <dgm:prSet presAssocID="{9B760B76-6948-44A7-AD73-DE04C6FFCC16}" presName="childComposite" presStyleCnt="0">
        <dgm:presLayoutVars>
          <dgm:chMax val="0"/>
          <dgm:chPref val="0"/>
        </dgm:presLayoutVars>
      </dgm:prSet>
      <dgm:spPr/>
    </dgm:pt>
    <dgm:pt modelId="{87259510-56AA-44C4-A278-06C5D17E0303}" type="pres">
      <dgm:prSet presAssocID="{9B760B76-6948-44A7-AD73-DE04C6FFCC16}" presName="ChildAccent" presStyleLbl="solidFgAcc1" presStyleIdx="5" presStyleCnt="6"/>
      <dgm:spPr/>
    </dgm:pt>
    <dgm:pt modelId="{41B16AE6-135B-48CA-A405-AF4C9D767D19}" type="pres">
      <dgm:prSet presAssocID="{9B760B76-6948-44A7-AD73-DE04C6FFCC16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34E7B37-74DC-48D0-85F3-4203ECC8EA47}" srcId="{451A61D1-8600-4EE1-8C7C-D4D45685AD40}" destId="{9B760B76-6948-44A7-AD73-DE04C6FFCC16}" srcOrd="2" destOrd="0" parTransId="{B0991F82-5F44-4093-96FF-2998FDBFB891}" sibTransId="{12F1334B-EE27-4C27-97EC-9B8AC6A64EE2}"/>
    <dgm:cxn modelId="{7698210E-D298-4566-A6F4-8D68D3A156A4}" type="presOf" srcId="{5F4ED5A9-4A3A-4575-A666-0C8CA0F9544D}" destId="{7C64BA62-2985-48AA-8651-EC9A6CB94E46}" srcOrd="0" destOrd="0" presId="urn:microsoft.com/office/officeart/2008/layout/SquareAccentList"/>
    <dgm:cxn modelId="{1808C157-D40B-40CE-B596-C0CFFDB3F0DA}" srcId="{2FCCC6F0-4242-42F7-AA0E-0912900784C4}" destId="{A5225923-2E08-478B-AA61-C51657B1155D}" srcOrd="2" destOrd="0" parTransId="{383EA5C9-8B0A-47B6-974E-5BDF83824BB4}" sibTransId="{59D89817-3232-4ED9-8A56-9F19447B83A2}"/>
    <dgm:cxn modelId="{42C03D4F-5DB9-4CD9-8D91-F891C00147E8}" type="presOf" srcId="{451A61D1-8600-4EE1-8C7C-D4D45685AD40}" destId="{3EC75649-CFAD-4F14-8286-BDEAB151A7BD}" srcOrd="0" destOrd="0" presId="urn:microsoft.com/office/officeart/2008/layout/SquareAccentList"/>
    <dgm:cxn modelId="{767C592A-C86C-4405-82E4-39C9E538DD5C}" srcId="{2FCCC6F0-4242-42F7-AA0E-0912900784C4}" destId="{5BCB7865-E79A-44FD-AD5C-73D3115063CB}" srcOrd="0" destOrd="0" parTransId="{6DEA1553-ABB2-4FF4-8C63-A6BD5F5325EA}" sibTransId="{76F711DA-22D2-482E-A0B2-3AB2D6809861}"/>
    <dgm:cxn modelId="{58602D46-7C6F-4EC6-812A-F86117EEB24F}" type="presOf" srcId="{C641CFAB-5892-45B8-92EF-BC5058680C28}" destId="{1F1BC629-E9C7-427E-A510-2DB610F6BDA2}" srcOrd="0" destOrd="0" presId="urn:microsoft.com/office/officeart/2008/layout/SquareAccentList"/>
    <dgm:cxn modelId="{5176EF1F-AED0-49A2-8D38-17A687440507}" srcId="{451A61D1-8600-4EE1-8C7C-D4D45685AD40}" destId="{76D08E43-8565-4118-AF75-B9200AEF86DF}" srcOrd="1" destOrd="0" parTransId="{D3920B49-1DD1-4C3C-A76F-1FDE230A9FF8}" sibTransId="{48B32E6C-0D62-4721-956C-E4E9026D59F6}"/>
    <dgm:cxn modelId="{5E69CAC8-8DC3-4FB4-8C0B-42D364F06BCE}" srcId="{2FCCC6F0-4242-42F7-AA0E-0912900784C4}" destId="{C641CFAB-5892-45B8-92EF-BC5058680C28}" srcOrd="1" destOrd="0" parTransId="{4832AAD8-479B-40D6-B171-1BD8D3CD55FD}" sibTransId="{87033A91-5506-462E-B011-FE15DFA7AD5F}"/>
    <dgm:cxn modelId="{640E6F41-9260-4B70-A90A-CEED79BE5310}" type="presOf" srcId="{5BCB7865-E79A-44FD-AD5C-73D3115063CB}" destId="{A6982A42-FBF9-46F4-ABD4-1F83E922633F}" srcOrd="0" destOrd="0" presId="urn:microsoft.com/office/officeart/2008/layout/SquareAccentList"/>
    <dgm:cxn modelId="{7DEF1834-8103-4970-931A-0F5BD03DE955}" srcId="{451A61D1-8600-4EE1-8C7C-D4D45685AD40}" destId="{81DF935F-98F5-408C-8181-9BFEE8CF5935}" srcOrd="0" destOrd="0" parTransId="{AE26EA8E-4F6C-40E8-BB4D-A45C3488ED9E}" sibTransId="{A6B89CB3-2A6E-400D-AC76-653B5EE86547}"/>
    <dgm:cxn modelId="{2EFAF862-CD85-4798-ADA3-292AD17D6563}" srcId="{5F4ED5A9-4A3A-4575-A666-0C8CA0F9544D}" destId="{451A61D1-8600-4EE1-8C7C-D4D45685AD40}" srcOrd="1" destOrd="0" parTransId="{4F0DF90A-CB03-46E9-BDA6-E832F4968873}" sibTransId="{8E10C51F-28C1-4F59-B6A9-930840518BBB}"/>
    <dgm:cxn modelId="{97231747-6DBD-4D9D-873B-2A0E6FB0460E}" type="presOf" srcId="{A5225923-2E08-478B-AA61-C51657B1155D}" destId="{10A93AA8-7ECA-4116-BC13-3A26AE495E2D}" srcOrd="0" destOrd="0" presId="urn:microsoft.com/office/officeart/2008/layout/SquareAccentList"/>
    <dgm:cxn modelId="{8133203D-FA87-4A23-8CD9-2F7E26055939}" type="presOf" srcId="{76D08E43-8565-4118-AF75-B9200AEF86DF}" destId="{C6D2D95F-AD64-4E8F-954A-AE0A222201CF}" srcOrd="0" destOrd="0" presId="urn:microsoft.com/office/officeart/2008/layout/SquareAccentList"/>
    <dgm:cxn modelId="{E7CC8BE8-2022-447D-96AA-DA0E88013B7A}" type="presOf" srcId="{9B760B76-6948-44A7-AD73-DE04C6FFCC16}" destId="{41B16AE6-135B-48CA-A405-AF4C9D767D19}" srcOrd="0" destOrd="0" presId="urn:microsoft.com/office/officeart/2008/layout/SquareAccentList"/>
    <dgm:cxn modelId="{3EAA8C0F-30F0-4F94-B95D-D11238612753}" type="presOf" srcId="{81DF935F-98F5-408C-8181-9BFEE8CF5935}" destId="{C84872D5-FDFC-41A1-AC45-3622BE69A0BE}" srcOrd="0" destOrd="0" presId="urn:microsoft.com/office/officeart/2008/layout/SquareAccentList"/>
    <dgm:cxn modelId="{47A2C9E8-9921-40FE-A4A3-7DE5A73B84E9}" type="presOf" srcId="{2FCCC6F0-4242-42F7-AA0E-0912900784C4}" destId="{40A1F2A7-6B15-427A-BCD8-8F692C7F4922}" srcOrd="0" destOrd="0" presId="urn:microsoft.com/office/officeart/2008/layout/SquareAccentList"/>
    <dgm:cxn modelId="{0BB47D2B-C3C1-40DF-936F-D55247C88642}" srcId="{5F4ED5A9-4A3A-4575-A666-0C8CA0F9544D}" destId="{2FCCC6F0-4242-42F7-AA0E-0912900784C4}" srcOrd="0" destOrd="0" parTransId="{F874B0CF-0441-42E7-92A0-2EA60318B6B6}" sibTransId="{95810EBB-F00C-47F8-BC4C-6CF5AAC3C2F5}"/>
    <dgm:cxn modelId="{D756C621-49B2-4D7B-A2E5-3420B2EC7FB3}" type="presParOf" srcId="{7C64BA62-2985-48AA-8651-EC9A6CB94E46}" destId="{081BAD75-DC59-4642-BC3E-27E14C0D7758}" srcOrd="0" destOrd="0" presId="urn:microsoft.com/office/officeart/2008/layout/SquareAccentList"/>
    <dgm:cxn modelId="{463E0F0C-0FD5-46F8-A60F-AD72E284B6D9}" type="presParOf" srcId="{081BAD75-DC59-4642-BC3E-27E14C0D7758}" destId="{7648979C-307C-4267-BFE5-A77F80CFF1CC}" srcOrd="0" destOrd="0" presId="urn:microsoft.com/office/officeart/2008/layout/SquareAccentList"/>
    <dgm:cxn modelId="{74FAC680-F6EA-4669-8661-26D627665D72}" type="presParOf" srcId="{7648979C-307C-4267-BFE5-A77F80CFF1CC}" destId="{84FD39F9-0B94-42A1-B01E-E6B583A87B3F}" srcOrd="0" destOrd="0" presId="urn:microsoft.com/office/officeart/2008/layout/SquareAccentList"/>
    <dgm:cxn modelId="{2E359E94-A5D8-4A5E-ACA2-0A2F241E9C93}" type="presParOf" srcId="{7648979C-307C-4267-BFE5-A77F80CFF1CC}" destId="{B2938A35-036A-4D24-9213-C3D2FF18AA99}" srcOrd="1" destOrd="0" presId="urn:microsoft.com/office/officeart/2008/layout/SquareAccentList"/>
    <dgm:cxn modelId="{88658EF4-5F4A-441B-9AC4-885AF0931F94}" type="presParOf" srcId="{7648979C-307C-4267-BFE5-A77F80CFF1CC}" destId="{40A1F2A7-6B15-427A-BCD8-8F692C7F4922}" srcOrd="2" destOrd="0" presId="urn:microsoft.com/office/officeart/2008/layout/SquareAccentList"/>
    <dgm:cxn modelId="{79ACF565-A5A2-4356-98D1-30940744E8B9}" type="presParOf" srcId="{081BAD75-DC59-4642-BC3E-27E14C0D7758}" destId="{AD50ADA1-8418-4D09-B04D-694F6675432B}" srcOrd="1" destOrd="0" presId="urn:microsoft.com/office/officeart/2008/layout/SquareAccentList"/>
    <dgm:cxn modelId="{DFD58820-C9A5-4E1E-8558-DB8D3339D02D}" type="presParOf" srcId="{AD50ADA1-8418-4D09-B04D-694F6675432B}" destId="{D40B54D3-7FF0-4242-BBCE-6B17047DE1ED}" srcOrd="0" destOrd="0" presId="urn:microsoft.com/office/officeart/2008/layout/SquareAccentList"/>
    <dgm:cxn modelId="{FA257240-C74C-4825-9852-2B5303D57E52}" type="presParOf" srcId="{D40B54D3-7FF0-4242-BBCE-6B17047DE1ED}" destId="{8757E6E1-3F7E-4729-8AC7-F6023BC58D56}" srcOrd="0" destOrd="0" presId="urn:microsoft.com/office/officeart/2008/layout/SquareAccentList"/>
    <dgm:cxn modelId="{3C6A3139-E8C8-4C2A-84CD-DC8B66D9625E}" type="presParOf" srcId="{D40B54D3-7FF0-4242-BBCE-6B17047DE1ED}" destId="{A6982A42-FBF9-46F4-ABD4-1F83E922633F}" srcOrd="1" destOrd="0" presId="urn:microsoft.com/office/officeart/2008/layout/SquareAccentList"/>
    <dgm:cxn modelId="{97FECE23-DB21-438C-8239-16627C08DCF1}" type="presParOf" srcId="{AD50ADA1-8418-4D09-B04D-694F6675432B}" destId="{FE71C3A1-ABDA-49BE-A8D9-584C0C239464}" srcOrd="1" destOrd="0" presId="urn:microsoft.com/office/officeart/2008/layout/SquareAccentList"/>
    <dgm:cxn modelId="{028D802F-D4C2-4987-BE06-5D114719D184}" type="presParOf" srcId="{FE71C3A1-ABDA-49BE-A8D9-584C0C239464}" destId="{49C5BDB6-EE21-4826-8B38-0DDB38D7C31E}" srcOrd="0" destOrd="0" presId="urn:microsoft.com/office/officeart/2008/layout/SquareAccentList"/>
    <dgm:cxn modelId="{3D69039C-A277-4792-BC0B-FE241917F732}" type="presParOf" srcId="{FE71C3A1-ABDA-49BE-A8D9-584C0C239464}" destId="{1F1BC629-E9C7-427E-A510-2DB610F6BDA2}" srcOrd="1" destOrd="0" presId="urn:microsoft.com/office/officeart/2008/layout/SquareAccentList"/>
    <dgm:cxn modelId="{94D76B4F-A412-4582-B4A7-E93E4014DD68}" type="presParOf" srcId="{AD50ADA1-8418-4D09-B04D-694F6675432B}" destId="{F8C7E490-3786-4D5F-A81C-470AEC46D95F}" srcOrd="2" destOrd="0" presId="urn:microsoft.com/office/officeart/2008/layout/SquareAccentList"/>
    <dgm:cxn modelId="{E0A7A52E-C7EE-4D14-809B-600B7A29EE63}" type="presParOf" srcId="{F8C7E490-3786-4D5F-A81C-470AEC46D95F}" destId="{101273D1-82CF-4BA1-B7C2-9A1EFAE46509}" srcOrd="0" destOrd="0" presId="urn:microsoft.com/office/officeart/2008/layout/SquareAccentList"/>
    <dgm:cxn modelId="{D5BBC140-31E8-4094-8CD9-74BBE37C920E}" type="presParOf" srcId="{F8C7E490-3786-4D5F-A81C-470AEC46D95F}" destId="{10A93AA8-7ECA-4116-BC13-3A26AE495E2D}" srcOrd="1" destOrd="0" presId="urn:microsoft.com/office/officeart/2008/layout/SquareAccentList"/>
    <dgm:cxn modelId="{909AC965-92CA-48A0-987A-CB544B25D180}" type="presParOf" srcId="{7C64BA62-2985-48AA-8651-EC9A6CB94E46}" destId="{026C8286-1B8A-4E32-8D68-1AC586521342}" srcOrd="1" destOrd="0" presId="urn:microsoft.com/office/officeart/2008/layout/SquareAccentList"/>
    <dgm:cxn modelId="{05677D47-E98F-4E8A-B4BC-CC6EAB88159B}" type="presParOf" srcId="{026C8286-1B8A-4E32-8D68-1AC586521342}" destId="{9CC023BD-E830-4532-988F-58C2A3F0EAF9}" srcOrd="0" destOrd="0" presId="urn:microsoft.com/office/officeart/2008/layout/SquareAccentList"/>
    <dgm:cxn modelId="{1D372340-E723-4191-8853-D31A8E055DB7}" type="presParOf" srcId="{9CC023BD-E830-4532-988F-58C2A3F0EAF9}" destId="{2C87BB77-6015-49AD-BCF6-E3383D794E07}" srcOrd="0" destOrd="0" presId="urn:microsoft.com/office/officeart/2008/layout/SquareAccentList"/>
    <dgm:cxn modelId="{45DF2D12-6A9F-439B-AE56-34498996002E}" type="presParOf" srcId="{9CC023BD-E830-4532-988F-58C2A3F0EAF9}" destId="{A50EB48C-CB8E-412A-B851-B1575D13A490}" srcOrd="1" destOrd="0" presId="urn:microsoft.com/office/officeart/2008/layout/SquareAccentList"/>
    <dgm:cxn modelId="{0A5FCB63-30A1-4FBD-8C42-0F87350499F3}" type="presParOf" srcId="{9CC023BD-E830-4532-988F-58C2A3F0EAF9}" destId="{3EC75649-CFAD-4F14-8286-BDEAB151A7BD}" srcOrd="2" destOrd="0" presId="urn:microsoft.com/office/officeart/2008/layout/SquareAccentList"/>
    <dgm:cxn modelId="{D7DC9CF9-040F-47D9-8519-B0874246981F}" type="presParOf" srcId="{026C8286-1B8A-4E32-8D68-1AC586521342}" destId="{7D42C62A-CEB9-4AE8-9BDB-0FC7D11126E2}" srcOrd="1" destOrd="0" presId="urn:microsoft.com/office/officeart/2008/layout/SquareAccentList"/>
    <dgm:cxn modelId="{56D93C0B-0A26-4245-A42B-A03DC4844643}" type="presParOf" srcId="{7D42C62A-CEB9-4AE8-9BDB-0FC7D11126E2}" destId="{5BDACE7A-A730-4255-AE0F-B247FB7AC375}" srcOrd="0" destOrd="0" presId="urn:microsoft.com/office/officeart/2008/layout/SquareAccentList"/>
    <dgm:cxn modelId="{131933C9-B4F1-4C93-BE17-262FD488779F}" type="presParOf" srcId="{5BDACE7A-A730-4255-AE0F-B247FB7AC375}" destId="{1F38653E-478B-4F2B-8703-87FD069C6F2B}" srcOrd="0" destOrd="0" presId="urn:microsoft.com/office/officeart/2008/layout/SquareAccentList"/>
    <dgm:cxn modelId="{BE59757F-954B-4A73-AAAA-BD86A9794F27}" type="presParOf" srcId="{5BDACE7A-A730-4255-AE0F-B247FB7AC375}" destId="{C84872D5-FDFC-41A1-AC45-3622BE69A0BE}" srcOrd="1" destOrd="0" presId="urn:microsoft.com/office/officeart/2008/layout/SquareAccentList"/>
    <dgm:cxn modelId="{6E8C5D52-142E-451C-8D9D-2301267E7534}" type="presParOf" srcId="{7D42C62A-CEB9-4AE8-9BDB-0FC7D11126E2}" destId="{4ADC139A-0B2E-4731-9752-A4F3EA7B5DB4}" srcOrd="1" destOrd="0" presId="urn:microsoft.com/office/officeart/2008/layout/SquareAccentList"/>
    <dgm:cxn modelId="{02D5E4CA-43A1-4488-B373-3B26B4BEA062}" type="presParOf" srcId="{4ADC139A-0B2E-4731-9752-A4F3EA7B5DB4}" destId="{95033A63-EC57-482A-A8A4-A7D92963CA6B}" srcOrd="0" destOrd="0" presId="urn:microsoft.com/office/officeart/2008/layout/SquareAccentList"/>
    <dgm:cxn modelId="{96377D4B-5AD5-4D58-8C2C-934E4818DA14}" type="presParOf" srcId="{4ADC139A-0B2E-4731-9752-A4F3EA7B5DB4}" destId="{C6D2D95F-AD64-4E8F-954A-AE0A222201CF}" srcOrd="1" destOrd="0" presId="urn:microsoft.com/office/officeart/2008/layout/SquareAccentList"/>
    <dgm:cxn modelId="{99DE25C1-6450-4417-BD7A-CE8E460D9DC8}" type="presParOf" srcId="{7D42C62A-CEB9-4AE8-9BDB-0FC7D11126E2}" destId="{F7F8CB43-E303-4B11-935A-E1B27A538A77}" srcOrd="2" destOrd="0" presId="urn:microsoft.com/office/officeart/2008/layout/SquareAccentList"/>
    <dgm:cxn modelId="{D230E3B9-5945-4C2E-9174-B1F04F71C00F}" type="presParOf" srcId="{F7F8CB43-E303-4B11-935A-E1B27A538A77}" destId="{87259510-56AA-44C4-A278-06C5D17E0303}" srcOrd="0" destOrd="0" presId="urn:microsoft.com/office/officeart/2008/layout/SquareAccentList"/>
    <dgm:cxn modelId="{ED4CAC34-A0FD-4355-844A-446F042C68FF}" type="presParOf" srcId="{F7F8CB43-E303-4B11-935A-E1B27A538A77}" destId="{41B16AE6-135B-48CA-A405-AF4C9D767D19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D39F9-0B94-42A1-B01E-E6B583A87B3F}">
      <dsp:nvSpPr>
        <dsp:cNvPr id="0" name=""/>
        <dsp:cNvSpPr/>
      </dsp:nvSpPr>
      <dsp:spPr>
        <a:xfrm>
          <a:off x="3766" y="847612"/>
          <a:ext cx="4010588" cy="471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38A35-036A-4D24-9213-C3D2FF18AA99}">
      <dsp:nvSpPr>
        <dsp:cNvPr id="0" name=""/>
        <dsp:cNvSpPr/>
      </dsp:nvSpPr>
      <dsp:spPr>
        <a:xfrm>
          <a:off x="3766" y="1024813"/>
          <a:ext cx="294632" cy="2946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1F2A7-6B15-427A-BCD8-8F692C7F4922}">
      <dsp:nvSpPr>
        <dsp:cNvPr id="0" name=""/>
        <dsp:cNvSpPr/>
      </dsp:nvSpPr>
      <dsp:spPr>
        <a:xfrm>
          <a:off x="3766" y="0"/>
          <a:ext cx="4010588" cy="84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 smtClean="0"/>
            <a:t>BEREIZKETA HORIZONTALA</a:t>
          </a:r>
          <a:r>
            <a:rPr lang="es-ES" sz="2300" kern="1200" dirty="0" smtClean="0"/>
            <a:t/>
          </a:r>
          <a:br>
            <a:rPr lang="es-ES" sz="2300" kern="1200" dirty="0" smtClean="0"/>
          </a:br>
          <a:endParaRPr lang="es-ES" sz="2300" kern="1200" dirty="0"/>
        </a:p>
      </dsp:txBody>
      <dsp:txXfrm>
        <a:off x="3766" y="0"/>
        <a:ext cx="4010588" cy="847612"/>
      </dsp:txXfrm>
    </dsp:sp>
    <dsp:sp modelId="{8757E6E1-3F7E-4729-8AC7-F6023BC58D56}">
      <dsp:nvSpPr>
        <dsp:cNvPr id="0" name=""/>
        <dsp:cNvSpPr/>
      </dsp:nvSpPr>
      <dsp:spPr>
        <a:xfrm>
          <a:off x="3766" y="1711592"/>
          <a:ext cx="294625" cy="294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82A42-FBF9-46F4-ABD4-1F83E922633F}">
      <dsp:nvSpPr>
        <dsp:cNvPr id="0" name=""/>
        <dsp:cNvSpPr/>
      </dsp:nvSpPr>
      <dsp:spPr>
        <a:xfrm>
          <a:off x="293310" y="1584540"/>
          <a:ext cx="3729847" cy="68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Etxeko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lanekin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edo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ugalketarekin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lotutako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lanak</a:t>
          </a:r>
          <a:r>
            <a:rPr lang="es-ES" sz="1400" b="0" i="0" kern="1200" dirty="0" smtClean="0"/>
            <a:t> eta </a:t>
          </a:r>
          <a:r>
            <a:rPr lang="es-ES" sz="1400" b="0" i="0" kern="1200" dirty="0" err="1" smtClean="0"/>
            <a:t>lanbideak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dira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emakumeen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proportzio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handiena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dutenak</a:t>
          </a:r>
          <a:r>
            <a:rPr lang="es-ES" sz="1400" b="0" i="0" kern="1200" dirty="0" smtClean="0"/>
            <a:t>.</a:t>
          </a:r>
          <a:r>
            <a:rPr lang="es-ES" sz="1400" kern="1200" dirty="0" smtClean="0"/>
            <a:t/>
          </a:r>
          <a:br>
            <a:rPr lang="es-ES" sz="1400" kern="1200" dirty="0" smtClean="0"/>
          </a:br>
          <a:endParaRPr lang="es-ES" sz="1400" kern="1200" dirty="0">
            <a:latin typeface="AR CENA"/>
          </a:endParaRPr>
        </a:p>
      </dsp:txBody>
      <dsp:txXfrm>
        <a:off x="293310" y="1584540"/>
        <a:ext cx="3729847" cy="686771"/>
      </dsp:txXfrm>
    </dsp:sp>
    <dsp:sp modelId="{49C5BDB6-EE21-4826-8B38-0DDB38D7C31E}">
      <dsp:nvSpPr>
        <dsp:cNvPr id="0" name=""/>
        <dsp:cNvSpPr/>
      </dsp:nvSpPr>
      <dsp:spPr>
        <a:xfrm>
          <a:off x="3766" y="2223021"/>
          <a:ext cx="294625" cy="294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BC629-E9C7-427E-A510-2DB610F6BDA2}">
      <dsp:nvSpPr>
        <dsp:cNvPr id="0" name=""/>
        <dsp:cNvSpPr/>
      </dsp:nvSpPr>
      <dsp:spPr>
        <a:xfrm>
          <a:off x="310877" y="2307800"/>
          <a:ext cx="3729847" cy="336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Gizartean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gutxiago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baloratzen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dira</a:t>
          </a:r>
          <a:r>
            <a:rPr lang="es-ES" sz="1400" kern="1200" dirty="0" smtClean="0"/>
            <a:t/>
          </a:r>
          <a:br>
            <a:rPr lang="es-ES" sz="1400" kern="1200" dirty="0" smtClean="0"/>
          </a:br>
          <a:endParaRPr lang="es-ES" sz="1400" kern="1200" dirty="0"/>
        </a:p>
      </dsp:txBody>
      <dsp:txXfrm>
        <a:off x="310877" y="2307800"/>
        <a:ext cx="3729847" cy="336085"/>
      </dsp:txXfrm>
    </dsp:sp>
    <dsp:sp modelId="{101273D1-82CF-4BA1-B7C2-9A1EFAE46509}">
      <dsp:nvSpPr>
        <dsp:cNvPr id="0" name=""/>
        <dsp:cNvSpPr/>
      </dsp:nvSpPr>
      <dsp:spPr>
        <a:xfrm>
          <a:off x="3766" y="2734450"/>
          <a:ext cx="294625" cy="294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93AA8-7ECA-4116-BC13-3A26AE495E2D}">
      <dsp:nvSpPr>
        <dsp:cNvPr id="0" name=""/>
        <dsp:cNvSpPr/>
      </dsp:nvSpPr>
      <dsp:spPr>
        <a:xfrm>
          <a:off x="302075" y="2670264"/>
          <a:ext cx="3729847" cy="68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Horrek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esan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nahi</a:t>
          </a:r>
          <a:r>
            <a:rPr lang="es-ES" sz="1400" b="0" i="0" kern="1200" dirty="0" smtClean="0"/>
            <a:t> du </a:t>
          </a:r>
          <a:r>
            <a:rPr lang="es-ES" sz="1400" b="0" i="0" kern="1200" dirty="0" err="1" smtClean="0"/>
            <a:t>soldata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txikiagoa</a:t>
          </a:r>
          <a:r>
            <a:rPr lang="es-ES" sz="1400" b="0" i="0" kern="1200" dirty="0" smtClean="0"/>
            <a:t> eta </a:t>
          </a:r>
          <a:r>
            <a:rPr lang="es-ES" sz="1400" b="0" i="0" kern="1200" dirty="0" err="1" smtClean="0"/>
            <a:t>lan-prekarietatea</a:t>
          </a:r>
          <a:r>
            <a:rPr lang="es-ES" sz="1400" b="0" i="0" kern="1200" dirty="0" smtClean="0"/>
            <a:t> (</a:t>
          </a:r>
          <a:r>
            <a:rPr lang="es-ES" sz="1400" b="0" i="0" kern="1200" dirty="0" err="1" smtClean="0"/>
            <a:t>kontratuetan</a:t>
          </a:r>
          <a:r>
            <a:rPr lang="es-ES" sz="1400" b="0" i="0" kern="1200" dirty="0" smtClean="0"/>
            <a:t>).</a:t>
          </a:r>
          <a:r>
            <a:rPr lang="es-ES" sz="1400" kern="1200" dirty="0" smtClean="0"/>
            <a:t/>
          </a:r>
          <a:br>
            <a:rPr lang="es-ES" sz="1400" kern="1200" dirty="0" smtClean="0"/>
          </a:br>
          <a:endParaRPr lang="es-ES" sz="1400" kern="1200" dirty="0"/>
        </a:p>
      </dsp:txBody>
      <dsp:txXfrm>
        <a:off x="302075" y="2670264"/>
        <a:ext cx="3729847" cy="686771"/>
      </dsp:txXfrm>
    </dsp:sp>
    <dsp:sp modelId="{2C87BB77-6015-49AD-BCF6-E3383D794E07}">
      <dsp:nvSpPr>
        <dsp:cNvPr id="0" name=""/>
        <dsp:cNvSpPr/>
      </dsp:nvSpPr>
      <dsp:spPr>
        <a:xfrm>
          <a:off x="4214884" y="847612"/>
          <a:ext cx="4010588" cy="4718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EB48C-CB8E-412A-B851-B1575D13A490}">
      <dsp:nvSpPr>
        <dsp:cNvPr id="0" name=""/>
        <dsp:cNvSpPr/>
      </dsp:nvSpPr>
      <dsp:spPr>
        <a:xfrm>
          <a:off x="4214884" y="1024813"/>
          <a:ext cx="294632" cy="2946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5649-CFAD-4F14-8286-BDEAB151A7BD}">
      <dsp:nvSpPr>
        <dsp:cNvPr id="0" name=""/>
        <dsp:cNvSpPr/>
      </dsp:nvSpPr>
      <dsp:spPr>
        <a:xfrm>
          <a:off x="4214884" y="0"/>
          <a:ext cx="4010588" cy="847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0" i="0" kern="1200" dirty="0" smtClean="0"/>
            <a:t>BEREIZKETA  BERTIKALA</a:t>
          </a:r>
          <a:r>
            <a:rPr lang="es-ES" sz="2300" kern="1200" dirty="0" smtClean="0"/>
            <a:t/>
          </a:r>
          <a:br>
            <a:rPr lang="es-ES" sz="2300" kern="1200" dirty="0" smtClean="0"/>
          </a:br>
          <a:endParaRPr lang="es-ES" sz="2300" kern="1200" dirty="0"/>
        </a:p>
      </dsp:txBody>
      <dsp:txXfrm>
        <a:off x="4214884" y="0"/>
        <a:ext cx="4010588" cy="847612"/>
      </dsp:txXfrm>
    </dsp:sp>
    <dsp:sp modelId="{1F38653E-478B-4F2B-8703-87FD069C6F2B}">
      <dsp:nvSpPr>
        <dsp:cNvPr id="0" name=""/>
        <dsp:cNvSpPr/>
      </dsp:nvSpPr>
      <dsp:spPr>
        <a:xfrm>
          <a:off x="4214884" y="1711592"/>
          <a:ext cx="294625" cy="294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872D5-FDFC-41A1-AC45-3622BE69A0BE}">
      <dsp:nvSpPr>
        <dsp:cNvPr id="0" name=""/>
        <dsp:cNvSpPr/>
      </dsp:nvSpPr>
      <dsp:spPr>
        <a:xfrm>
          <a:off x="4495625" y="1515519"/>
          <a:ext cx="3729847" cy="68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0" i="0" kern="1200" dirty="0" smtClean="0"/>
            <a:t>Emakumeen eta gizonen proportzio desberdina lanbide-kategoria guztietan</a:t>
          </a:r>
          <a:endParaRPr lang="es-ES" sz="1400" kern="1200" dirty="0"/>
        </a:p>
      </dsp:txBody>
      <dsp:txXfrm>
        <a:off x="4495625" y="1515519"/>
        <a:ext cx="3729847" cy="686771"/>
      </dsp:txXfrm>
    </dsp:sp>
    <dsp:sp modelId="{95033A63-EC57-482A-A8A4-A7D92963CA6B}">
      <dsp:nvSpPr>
        <dsp:cNvPr id="0" name=""/>
        <dsp:cNvSpPr/>
      </dsp:nvSpPr>
      <dsp:spPr>
        <a:xfrm>
          <a:off x="4214884" y="2398364"/>
          <a:ext cx="294625" cy="294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2D95F-AD64-4E8F-954A-AE0A222201CF}">
      <dsp:nvSpPr>
        <dsp:cNvPr id="0" name=""/>
        <dsp:cNvSpPr/>
      </dsp:nvSpPr>
      <dsp:spPr>
        <a:xfrm>
          <a:off x="4495625" y="2202291"/>
          <a:ext cx="3729847" cy="68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Lanbide-kategoria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handieneko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lanpostu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gehienak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gizonek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betetzen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dituzte</a:t>
          </a:r>
          <a:r>
            <a:rPr lang="es-ES" sz="1400" b="0" i="0" kern="1200" dirty="0" smtClean="0"/>
            <a:t>, eta </a:t>
          </a:r>
          <a:r>
            <a:rPr lang="es-ES" sz="1400" b="0" i="0" kern="1200" dirty="0" err="1" smtClean="0"/>
            <a:t>maila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txikiagokoak</a:t>
          </a:r>
          <a:r>
            <a:rPr lang="es-ES" sz="1400" b="0" i="0" kern="1200" dirty="0" smtClean="0"/>
            <a:t>, </a:t>
          </a:r>
          <a:r>
            <a:rPr lang="es-ES" sz="1400" b="0" i="0" kern="1200" dirty="0" err="1" smtClean="0"/>
            <a:t>berriz</a:t>
          </a:r>
          <a:r>
            <a:rPr lang="es-ES" sz="1400" b="0" i="0" kern="1200" dirty="0" smtClean="0"/>
            <a:t>, </a:t>
          </a:r>
          <a:r>
            <a:rPr lang="es-ES" sz="1400" b="0" i="0" kern="1200" dirty="0" err="1" smtClean="0"/>
            <a:t>emakumeek</a:t>
          </a:r>
          <a:r>
            <a:rPr lang="es-ES" sz="1400" b="0" i="0" kern="1200" dirty="0" smtClean="0"/>
            <a:t>.</a:t>
          </a:r>
          <a:endParaRPr lang="es-ES" sz="1400" kern="1200" dirty="0"/>
        </a:p>
      </dsp:txBody>
      <dsp:txXfrm>
        <a:off x="4495625" y="2202291"/>
        <a:ext cx="3729847" cy="686771"/>
      </dsp:txXfrm>
    </dsp:sp>
    <dsp:sp modelId="{87259510-56AA-44C4-A278-06C5D17E0303}">
      <dsp:nvSpPr>
        <dsp:cNvPr id="0" name=""/>
        <dsp:cNvSpPr/>
      </dsp:nvSpPr>
      <dsp:spPr>
        <a:xfrm>
          <a:off x="4214884" y="3085136"/>
          <a:ext cx="294625" cy="2946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16AE6-135B-48CA-A405-AF4C9D767D19}">
      <dsp:nvSpPr>
        <dsp:cNvPr id="0" name=""/>
        <dsp:cNvSpPr/>
      </dsp:nvSpPr>
      <dsp:spPr>
        <a:xfrm>
          <a:off x="4495625" y="2889063"/>
          <a:ext cx="3729847" cy="686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smtClean="0"/>
            <a:t>Horren </a:t>
          </a:r>
          <a:r>
            <a:rPr lang="es-ES" sz="1400" b="0" i="0" kern="1200" dirty="0" err="1" smtClean="0"/>
            <a:t>ondorioz</a:t>
          </a:r>
          <a:r>
            <a:rPr lang="es-ES" sz="1400" b="0" i="0" kern="1200" dirty="0" smtClean="0"/>
            <a:t>, </a:t>
          </a:r>
          <a:r>
            <a:rPr lang="es-ES" sz="1400" b="0" i="0" kern="1200" dirty="0" err="1" smtClean="0"/>
            <a:t>emakumeen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soldata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txikiagoa</a:t>
          </a:r>
          <a:r>
            <a:rPr lang="es-ES" sz="1400" b="0" i="0" kern="1200" dirty="0" smtClean="0"/>
            <a:t> da, eta </a:t>
          </a:r>
          <a:r>
            <a:rPr lang="es-ES" sz="1400" b="0" i="0" kern="1200" dirty="0" err="1" smtClean="0"/>
            <a:t>gizartean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gutxiago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aintzat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hartzen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dira</a:t>
          </a:r>
          <a:r>
            <a:rPr lang="es-ES" sz="1400" b="0" i="0" kern="1200" dirty="0" smtClean="0"/>
            <a:t>.</a:t>
          </a:r>
          <a:endParaRPr lang="es-ES" sz="1400" kern="1200" dirty="0"/>
        </a:p>
      </dsp:txBody>
      <dsp:txXfrm>
        <a:off x="4495625" y="2889063"/>
        <a:ext cx="3729847" cy="686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D39F9-0B94-42A1-B01E-E6B583A87B3F}">
      <dsp:nvSpPr>
        <dsp:cNvPr id="0" name=""/>
        <dsp:cNvSpPr/>
      </dsp:nvSpPr>
      <dsp:spPr>
        <a:xfrm>
          <a:off x="4476" y="847465"/>
          <a:ext cx="4009896" cy="47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38A35-036A-4D24-9213-C3D2FF18AA99}">
      <dsp:nvSpPr>
        <dsp:cNvPr id="0" name=""/>
        <dsp:cNvSpPr/>
      </dsp:nvSpPr>
      <dsp:spPr>
        <a:xfrm>
          <a:off x="4476" y="1024636"/>
          <a:ext cx="294581" cy="294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A1F2A7-6B15-427A-BCD8-8F692C7F4922}">
      <dsp:nvSpPr>
        <dsp:cNvPr id="0" name=""/>
        <dsp:cNvSpPr/>
      </dsp:nvSpPr>
      <dsp:spPr>
        <a:xfrm>
          <a:off x="4476" y="0"/>
          <a:ext cx="4009896" cy="847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ERREPRODUKTIBO ETA SOLDATA GABEKO LANA</a:t>
          </a:r>
          <a:endParaRPr lang="es-ES" sz="2000" b="0" kern="1200" dirty="0"/>
        </a:p>
      </dsp:txBody>
      <dsp:txXfrm>
        <a:off x="4476" y="0"/>
        <a:ext cx="4009896" cy="847465"/>
      </dsp:txXfrm>
    </dsp:sp>
    <dsp:sp modelId="{8757E6E1-3F7E-4729-8AC7-F6023BC58D56}">
      <dsp:nvSpPr>
        <dsp:cNvPr id="0" name=""/>
        <dsp:cNvSpPr/>
      </dsp:nvSpPr>
      <dsp:spPr>
        <a:xfrm>
          <a:off x="4476" y="1711297"/>
          <a:ext cx="294574" cy="294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82A42-FBF9-46F4-ABD4-1F83E922633F}">
      <dsp:nvSpPr>
        <dsp:cNvPr id="0" name=""/>
        <dsp:cNvSpPr/>
      </dsp:nvSpPr>
      <dsp:spPr>
        <a:xfrm>
          <a:off x="285169" y="1515257"/>
          <a:ext cx="3729203" cy="68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Pertsonen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zaintzaz</a:t>
          </a:r>
          <a:r>
            <a:rPr lang="es-ES" sz="1400" b="0" i="0" kern="1200" dirty="0" smtClean="0"/>
            <a:t> eta </a:t>
          </a:r>
          <a:r>
            <a:rPr lang="es-ES" sz="1400" b="0" i="0" kern="1200" dirty="0" err="1" smtClean="0"/>
            <a:t>ongizateaz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arduratzen</a:t>
          </a:r>
          <a:r>
            <a:rPr lang="es-ES" sz="1400" b="0" i="0" kern="1200" dirty="0" smtClean="0"/>
            <a:t> da (</a:t>
          </a:r>
          <a:r>
            <a:rPr lang="es-ES" sz="1400" b="0" i="0" kern="1200" dirty="0" err="1" smtClean="0"/>
            <a:t>beharrizan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fisikoak</a:t>
          </a:r>
          <a:r>
            <a:rPr lang="es-ES" sz="1400" b="0" i="0" kern="1200" dirty="0" smtClean="0"/>
            <a:t>, </a:t>
          </a:r>
          <a:r>
            <a:rPr lang="es-ES" sz="1400" b="0" i="0" kern="1200" dirty="0" err="1" smtClean="0"/>
            <a:t>afektiboak</a:t>
          </a:r>
          <a:r>
            <a:rPr lang="es-ES" sz="1400" b="0" i="0" kern="1200" dirty="0" smtClean="0"/>
            <a:t>...).</a:t>
          </a:r>
          <a:endParaRPr lang="es-ES" sz="1400" kern="1200" dirty="0">
            <a:latin typeface="AR CENA"/>
          </a:endParaRPr>
        </a:p>
      </dsp:txBody>
      <dsp:txXfrm>
        <a:off x="285169" y="1515257"/>
        <a:ext cx="3729203" cy="686653"/>
      </dsp:txXfrm>
    </dsp:sp>
    <dsp:sp modelId="{49C5BDB6-EE21-4826-8B38-0DDB38D7C31E}">
      <dsp:nvSpPr>
        <dsp:cNvPr id="0" name=""/>
        <dsp:cNvSpPr/>
      </dsp:nvSpPr>
      <dsp:spPr>
        <a:xfrm>
          <a:off x="4476" y="2397950"/>
          <a:ext cx="294574" cy="294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1BC629-E9C7-427E-A510-2DB610F6BDA2}">
      <dsp:nvSpPr>
        <dsp:cNvPr id="0" name=""/>
        <dsp:cNvSpPr/>
      </dsp:nvSpPr>
      <dsp:spPr>
        <a:xfrm>
          <a:off x="285169" y="2201911"/>
          <a:ext cx="3729203" cy="68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Eremu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pribatua</a:t>
          </a:r>
          <a:r>
            <a:rPr lang="es-ES" sz="1400" b="0" i="0" kern="1200" dirty="0" smtClean="0"/>
            <a:t>/</a:t>
          </a:r>
          <a:r>
            <a:rPr lang="es-ES" sz="1400" b="0" i="0" kern="1200" dirty="0" err="1" smtClean="0"/>
            <a:t>etxekoa</a:t>
          </a:r>
          <a:r>
            <a:rPr lang="es-ES" sz="1400" b="0" i="0" kern="1200" dirty="0" smtClean="0"/>
            <a:t> (</a:t>
          </a:r>
          <a:r>
            <a:rPr lang="es-ES" sz="1400" b="0" i="0" kern="1200" dirty="0" err="1" smtClean="0"/>
            <a:t>etxe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barruan</a:t>
          </a:r>
          <a:r>
            <a:rPr lang="es-ES" sz="1400" b="0" i="0" kern="1200" dirty="0" smtClean="0"/>
            <a:t>). </a:t>
          </a:r>
          <a:r>
            <a:rPr lang="es-ES" sz="1400" b="0" i="0" kern="1200" dirty="0" err="1" smtClean="0"/>
            <a:t>Gehienbat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emakumeek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egiten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dute</a:t>
          </a:r>
          <a:r>
            <a:rPr lang="es-ES" sz="1400" b="0" i="0" kern="1200" dirty="0" smtClean="0"/>
            <a:t>.</a:t>
          </a:r>
          <a:endParaRPr lang="es-ES" sz="1400" kern="1200" dirty="0"/>
        </a:p>
      </dsp:txBody>
      <dsp:txXfrm>
        <a:off x="285169" y="2201911"/>
        <a:ext cx="3729203" cy="686653"/>
      </dsp:txXfrm>
    </dsp:sp>
    <dsp:sp modelId="{101273D1-82CF-4BA1-B7C2-9A1EFAE46509}">
      <dsp:nvSpPr>
        <dsp:cNvPr id="0" name=""/>
        <dsp:cNvSpPr/>
      </dsp:nvSpPr>
      <dsp:spPr>
        <a:xfrm>
          <a:off x="4476" y="3084603"/>
          <a:ext cx="294574" cy="294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93AA8-7ECA-4116-BC13-3A26AE495E2D}">
      <dsp:nvSpPr>
        <dsp:cNvPr id="0" name=""/>
        <dsp:cNvSpPr/>
      </dsp:nvSpPr>
      <dsp:spPr>
        <a:xfrm>
          <a:off x="285169" y="2888564"/>
          <a:ext cx="3729203" cy="68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Gizartean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aintzatetsi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edo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balioetsi</a:t>
          </a:r>
          <a:r>
            <a:rPr lang="es-ES" sz="1400" b="0" i="0" kern="1200" dirty="0" smtClean="0"/>
            <a:t> gabea. </a:t>
          </a:r>
          <a:r>
            <a:rPr lang="es-ES" sz="1400" b="0" i="0" kern="1200" dirty="0" err="1" smtClean="0"/>
            <a:t>Ordainsari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ekonomikorik</a:t>
          </a:r>
          <a:r>
            <a:rPr lang="es-ES" sz="1400" b="0" i="0" kern="1200" dirty="0" smtClean="0"/>
            <a:t> Gabe.</a:t>
          </a:r>
          <a:r>
            <a:rPr lang="es-ES" sz="1400" kern="1200" dirty="0" smtClean="0"/>
            <a:t/>
          </a:r>
          <a:br>
            <a:rPr lang="es-ES" sz="1400" kern="1200" dirty="0" smtClean="0"/>
          </a:br>
          <a:endParaRPr lang="es-ES" sz="1400" kern="1200" dirty="0"/>
        </a:p>
      </dsp:txBody>
      <dsp:txXfrm>
        <a:off x="285169" y="2888564"/>
        <a:ext cx="3729203" cy="686653"/>
      </dsp:txXfrm>
    </dsp:sp>
    <dsp:sp modelId="{2C87BB77-6015-49AD-BCF6-E3383D794E07}">
      <dsp:nvSpPr>
        <dsp:cNvPr id="0" name=""/>
        <dsp:cNvSpPr/>
      </dsp:nvSpPr>
      <dsp:spPr>
        <a:xfrm>
          <a:off x="4214867" y="847465"/>
          <a:ext cx="4009896" cy="4717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EB48C-CB8E-412A-B851-B1575D13A490}">
      <dsp:nvSpPr>
        <dsp:cNvPr id="0" name=""/>
        <dsp:cNvSpPr/>
      </dsp:nvSpPr>
      <dsp:spPr>
        <a:xfrm>
          <a:off x="4214867" y="1024636"/>
          <a:ext cx="294581" cy="29458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C75649-CFAD-4F14-8286-BDEAB151A7BD}">
      <dsp:nvSpPr>
        <dsp:cNvPr id="0" name=""/>
        <dsp:cNvSpPr/>
      </dsp:nvSpPr>
      <dsp:spPr>
        <a:xfrm>
          <a:off x="4214867" y="0"/>
          <a:ext cx="4009896" cy="847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i="0" kern="1200" dirty="0" smtClean="0"/>
            <a:t>PRODUKTIBOA ETA SOLDATAPEKOA</a:t>
          </a:r>
          <a:endParaRPr lang="es-ES" sz="2000" b="0" kern="1200" dirty="0"/>
        </a:p>
      </dsp:txBody>
      <dsp:txXfrm>
        <a:off x="4214867" y="0"/>
        <a:ext cx="4009896" cy="847465"/>
      </dsp:txXfrm>
    </dsp:sp>
    <dsp:sp modelId="{1F38653E-478B-4F2B-8703-87FD069C6F2B}">
      <dsp:nvSpPr>
        <dsp:cNvPr id="0" name=""/>
        <dsp:cNvSpPr/>
      </dsp:nvSpPr>
      <dsp:spPr>
        <a:xfrm>
          <a:off x="4214867" y="1711297"/>
          <a:ext cx="294574" cy="294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872D5-FDFC-41A1-AC45-3622BE69A0BE}">
      <dsp:nvSpPr>
        <dsp:cNvPr id="0" name=""/>
        <dsp:cNvSpPr/>
      </dsp:nvSpPr>
      <dsp:spPr>
        <a:xfrm>
          <a:off x="4495560" y="1515257"/>
          <a:ext cx="3729203" cy="68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Ondasun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materialak</a:t>
          </a:r>
          <a:r>
            <a:rPr lang="es-ES" sz="1400" b="0" i="0" kern="1200" dirty="0" smtClean="0"/>
            <a:t> eta </a:t>
          </a:r>
          <a:r>
            <a:rPr lang="es-ES" sz="1400" b="0" i="0" kern="1200" dirty="0" err="1" smtClean="0"/>
            <a:t>kontsumo-ondasunak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ekoizteaz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arduratzen</a:t>
          </a:r>
          <a:r>
            <a:rPr lang="es-ES" sz="1400" b="0" i="0" kern="1200" dirty="0" smtClean="0"/>
            <a:t> da.</a:t>
          </a:r>
          <a:r>
            <a:rPr lang="es-ES" sz="1400" kern="1200" dirty="0" smtClean="0"/>
            <a:t/>
          </a:r>
          <a:br>
            <a:rPr lang="es-ES" sz="1400" kern="1200" dirty="0" smtClean="0"/>
          </a:br>
          <a:endParaRPr lang="es-ES" sz="1400" kern="1200" dirty="0"/>
        </a:p>
      </dsp:txBody>
      <dsp:txXfrm>
        <a:off x="4495560" y="1515257"/>
        <a:ext cx="3729203" cy="686653"/>
      </dsp:txXfrm>
    </dsp:sp>
    <dsp:sp modelId="{95033A63-EC57-482A-A8A4-A7D92963CA6B}">
      <dsp:nvSpPr>
        <dsp:cNvPr id="0" name=""/>
        <dsp:cNvSpPr/>
      </dsp:nvSpPr>
      <dsp:spPr>
        <a:xfrm>
          <a:off x="4214867" y="2397950"/>
          <a:ext cx="294574" cy="294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D2D95F-AD64-4E8F-954A-AE0A222201CF}">
      <dsp:nvSpPr>
        <dsp:cNvPr id="0" name=""/>
        <dsp:cNvSpPr/>
      </dsp:nvSpPr>
      <dsp:spPr>
        <a:xfrm>
          <a:off x="4495560" y="2201911"/>
          <a:ext cx="3729203" cy="68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Eremu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publikoa</a:t>
          </a:r>
          <a:r>
            <a:rPr lang="es-ES" sz="1400" b="0" i="0" kern="1200" dirty="0" smtClean="0"/>
            <a:t> (</a:t>
          </a:r>
          <a:r>
            <a:rPr lang="es-ES" sz="1400" b="0" i="0" kern="1200" dirty="0" err="1" smtClean="0"/>
            <a:t>etxetik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kanpo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egiten</a:t>
          </a:r>
          <a:r>
            <a:rPr lang="es-ES" sz="1400" b="0" i="0" kern="1200" dirty="0" smtClean="0"/>
            <a:t> da). </a:t>
          </a:r>
          <a:r>
            <a:rPr lang="es-ES" sz="1400" b="0" i="0" kern="1200" dirty="0" err="1" smtClean="0"/>
            <a:t>Emakumeen</a:t>
          </a:r>
          <a:r>
            <a:rPr lang="es-ES" sz="1400" b="0" i="0" kern="1200" dirty="0" smtClean="0"/>
            <a:t> eta </a:t>
          </a:r>
          <a:r>
            <a:rPr lang="es-ES" sz="1400" b="0" i="0" kern="1200" dirty="0" err="1" smtClean="0"/>
            <a:t>gizonen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proportzio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desberdina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lanbide-kategoria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guztietan</a:t>
          </a:r>
          <a:r>
            <a:rPr lang="es-ES" sz="1400" b="0" i="0" kern="1200" dirty="0" smtClean="0"/>
            <a:t>.</a:t>
          </a:r>
          <a:endParaRPr lang="es-ES" altLang="es-ES" sz="1400" kern="1200" dirty="0" smtClean="0">
            <a:latin typeface="AR CENA"/>
          </a:endParaRPr>
        </a:p>
      </dsp:txBody>
      <dsp:txXfrm>
        <a:off x="4495560" y="2201911"/>
        <a:ext cx="3729203" cy="686653"/>
      </dsp:txXfrm>
    </dsp:sp>
    <dsp:sp modelId="{87259510-56AA-44C4-A278-06C5D17E0303}">
      <dsp:nvSpPr>
        <dsp:cNvPr id="0" name=""/>
        <dsp:cNvSpPr/>
      </dsp:nvSpPr>
      <dsp:spPr>
        <a:xfrm>
          <a:off x="4214867" y="3084603"/>
          <a:ext cx="294574" cy="2945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16AE6-135B-48CA-A405-AF4C9D767D19}">
      <dsp:nvSpPr>
        <dsp:cNvPr id="0" name=""/>
        <dsp:cNvSpPr/>
      </dsp:nvSpPr>
      <dsp:spPr>
        <a:xfrm>
          <a:off x="4495560" y="2888564"/>
          <a:ext cx="3729203" cy="686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0" i="0" kern="1200" dirty="0" err="1" smtClean="0"/>
            <a:t>Gizartean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aintzatetsia</a:t>
          </a:r>
          <a:r>
            <a:rPr lang="es-ES" sz="1400" b="0" i="0" kern="1200" dirty="0" smtClean="0"/>
            <a:t> eta </a:t>
          </a:r>
          <a:r>
            <a:rPr lang="es-ES" sz="1400" b="0" i="0" kern="1200" dirty="0" err="1" smtClean="0"/>
            <a:t>balioetsia</a:t>
          </a:r>
          <a:r>
            <a:rPr lang="es-ES" sz="1400" b="0" i="0" kern="1200" dirty="0" smtClean="0"/>
            <a:t> (prestigio </a:t>
          </a:r>
          <a:r>
            <a:rPr lang="es-ES" sz="1400" b="0" i="0" kern="1200" dirty="0" err="1" smtClean="0"/>
            <a:t>soziala</a:t>
          </a:r>
          <a:r>
            <a:rPr lang="es-ES" sz="1400" b="0" i="0" kern="1200" dirty="0" smtClean="0"/>
            <a:t>). </a:t>
          </a:r>
          <a:r>
            <a:rPr lang="es-ES" sz="1400" b="0" i="0" kern="1200" dirty="0" err="1" smtClean="0"/>
            <a:t>Diruz</a:t>
          </a:r>
          <a:r>
            <a:rPr lang="es-ES" sz="1400" b="0" i="0" kern="1200" dirty="0" smtClean="0"/>
            <a:t> </a:t>
          </a:r>
          <a:r>
            <a:rPr lang="es-ES" sz="1400" b="0" i="0" kern="1200" dirty="0" err="1" smtClean="0"/>
            <a:t>ordaindua</a:t>
          </a:r>
          <a:r>
            <a:rPr lang="es-ES" sz="1400" b="0" i="0" kern="1200" dirty="0" smtClean="0"/>
            <a:t> (</a:t>
          </a:r>
          <a:r>
            <a:rPr lang="es-ES" sz="1400" b="0" i="0" kern="1200" dirty="0" err="1" smtClean="0"/>
            <a:t>soldata</a:t>
          </a:r>
          <a:r>
            <a:rPr lang="es-ES" sz="1400" b="0" i="0" kern="1200" dirty="0" smtClean="0"/>
            <a:t>)</a:t>
          </a:r>
          <a:endParaRPr lang="es-ES" sz="1400" kern="1200" dirty="0"/>
        </a:p>
      </dsp:txBody>
      <dsp:txXfrm>
        <a:off x="4495560" y="2888564"/>
        <a:ext cx="3729203" cy="6866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desplazar la diapositiva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2000" b="0" strike="noStrike" spc="-1">
                <a:latin typeface="Arial"/>
              </a:rPr>
              <a:t>Pulse para editar el formato de las notas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&lt;cabecera&gt;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s-ES" sz="1400" b="0" strike="noStrike" spc="-1">
                <a:latin typeface="Times New Roman"/>
              </a:rPr>
              <a:t>&lt;fecha/hora&gt;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s-ES" sz="1400" b="0" strike="noStrike" spc="-1">
                <a:latin typeface="Times New Roman"/>
              </a:rPr>
              <a:t>&lt;pie de página&gt;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7CB3664-684E-40D2-9F11-CC42A7A46EEC}" type="slidenum">
              <a:rPr lang="es-ES" sz="1400" b="0" strike="noStrike" spc="-1">
                <a:latin typeface="Times New Roman"/>
              </a:rPr>
              <a:t>‹Nº›</a:t>
            </a:fld>
            <a:endParaRPr lang="es-E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5A50D60F-8A03-4E4F-885B-8D2E19226E3F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1EE907E3-6332-4601-8428-87F5BFDF9523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s-ES" sz="2000" b="0" strike="noStrike" spc="-1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2913B086-B791-4875-B90C-903D9266BDFC}" type="slidenum">
              <a:rPr lang="es-ES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12</a:t>
            </a:fld>
            <a:endParaRPr lang="es-E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0" y="758880"/>
            <a:ext cx="3443040" cy="533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 hidden="1"/>
          <p:cNvSpPr/>
          <p:nvPr/>
        </p:nvSpPr>
        <p:spPr>
          <a:xfrm>
            <a:off x="11815920" y="758880"/>
            <a:ext cx="383400" cy="53301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9140760" cy="533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70360" y="762120"/>
            <a:ext cx="2924640" cy="533340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600" cy="460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0" y="758880"/>
            <a:ext cx="3443040" cy="5330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11815920" y="758880"/>
            <a:ext cx="383400" cy="53301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758880"/>
            <a:ext cx="3443040" cy="533016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11815920" y="758880"/>
            <a:ext cx="383400" cy="533016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3"/>
          <p:cNvSpPr>
            <a:spLocks noGrp="1"/>
          </p:cNvSpPr>
          <p:nvPr>
            <p:ph type="title"/>
          </p:nvPr>
        </p:nvSpPr>
        <p:spPr>
          <a:xfrm>
            <a:off x="253080" y="1123920"/>
            <a:ext cx="2946600" cy="4600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18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3869280" y="864000"/>
            <a:ext cx="3569040" cy="5119920"/>
          </a:xfrm>
          <a:prstGeom prst="rect">
            <a:avLst/>
          </a:prstGeom>
        </p:spPr>
        <p:txBody>
          <a:bodyPr lIns="0" tIns="0" rIns="0" bIns="0" anchor="ctr">
            <a:normAutofit fontScale="94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7617600" y="864000"/>
            <a:ext cx="3569040" cy="5119920"/>
          </a:xfrm>
          <a:prstGeom prst="rect">
            <a:avLst/>
          </a:prstGeom>
        </p:spPr>
        <p:txBody>
          <a:bodyPr lIns="0" tIns="0" rIns="0" bIns="0" anchor="ctr">
            <a:normAutofit fontScale="94000"/>
          </a:bodyPr>
          <a:lstStyle/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Segundo nivel del esquema</a:t>
            </a:r>
          </a:p>
          <a:p>
            <a:pPr marL="1296000" lvl="2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Tercer nivel del esquema</a:t>
            </a:r>
          </a:p>
          <a:p>
            <a:pPr marL="1728000" lvl="3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800" b="0" strike="noStrike" spc="-1">
                <a:latin typeface="Arial"/>
              </a:rPr>
              <a:t>Cuarto nivel del esquema</a:t>
            </a:r>
          </a:p>
          <a:p>
            <a:pPr marL="2160000" lvl="4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Quinto nivel del esquema</a:t>
            </a:r>
          </a:p>
          <a:p>
            <a:pPr marL="2592000" lvl="5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Sexto nivel del esquema</a:t>
            </a:r>
          </a:p>
          <a:p>
            <a:pPr marL="3024000" lvl="6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8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osmacro.expansion.com/demografia/indice-brecha-genero-global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lpais.com/economia/2020-11-01/la-dificil-tarea-de-probar-que-hay-discriminacion-salarial-de-genero-en-la-empresa.html" TargetMode="External"/><Relationship Id="rId2" Type="http://schemas.openxmlformats.org/officeDocument/2006/relationships/hyperlink" Target="https://sincrogo.com/blog/actualidad-laboral/las-8-claves-del-real-decreto-902-2020-de-igualdad-retributiva/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069920" y="1298520"/>
            <a:ext cx="7314480" cy="325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s-ES" sz="5900" b="0" strike="noStrike" spc="-100">
                <a:solidFill>
                  <a:srgbClr val="FFFFFF"/>
                </a:solidFill>
                <a:latin typeface="Corbel"/>
              </a:rPr>
              <a:t>FP ETA GENERO-IKUSPEGIA</a:t>
            </a:r>
            <a:endParaRPr lang="es-ES" sz="5900" b="0" strike="noStrike" spc="-1">
              <a:latin typeface="Arial"/>
            </a:endParaRPr>
          </a:p>
        </p:txBody>
      </p:sp>
      <p:sp>
        <p:nvSpPr>
          <p:cNvPr id="130" name="CustomShape 2"/>
          <p:cNvSpPr/>
          <p:nvPr/>
        </p:nvSpPr>
        <p:spPr>
          <a:xfrm>
            <a:off x="853920" y="5127480"/>
            <a:ext cx="7314480" cy="4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  <a:spcBef>
                <a:spcPts val="1199"/>
              </a:spcBef>
            </a:pPr>
            <a:r>
              <a:rPr lang="es-ES" sz="2200" b="0" strike="noStrike" spc="-1">
                <a:solidFill>
                  <a:srgbClr val="EFE6F4"/>
                </a:solidFill>
                <a:latin typeface="Corbel"/>
              </a:rPr>
              <a:t>MIREN EZKURDIA . FPko ORIENTATZAILEA. 2020/2021 IKASTURTEA</a:t>
            </a:r>
            <a:endParaRPr lang="es-ES" sz="2200" b="0" strike="noStrike" spc="-1">
              <a:latin typeface="Arial"/>
            </a:endParaRPr>
          </a:p>
        </p:txBody>
      </p:sp>
      <p:pic>
        <p:nvPicPr>
          <p:cNvPr id="131" name="1 Imagen"/>
          <p:cNvPicPr/>
          <p:nvPr/>
        </p:nvPicPr>
        <p:blipFill>
          <a:blip r:embed="rId2"/>
          <a:stretch/>
        </p:blipFill>
        <p:spPr>
          <a:xfrm>
            <a:off x="9749520" y="1081440"/>
            <a:ext cx="2019960" cy="1059120"/>
          </a:xfrm>
          <a:prstGeom prst="rect">
            <a:avLst/>
          </a:prstGeom>
          <a:ln>
            <a:noFill/>
          </a:ln>
        </p:spPr>
      </p:pic>
      <p:pic>
        <p:nvPicPr>
          <p:cNvPr id="132" name="Imagen 4"/>
          <p:cNvPicPr/>
          <p:nvPr/>
        </p:nvPicPr>
        <p:blipFill>
          <a:blip r:embed="rId3"/>
          <a:stretch/>
        </p:blipFill>
        <p:spPr>
          <a:xfrm>
            <a:off x="9749520" y="2511360"/>
            <a:ext cx="2019960" cy="1120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n 152"/>
          <p:cNvPicPr/>
          <p:nvPr/>
        </p:nvPicPr>
        <p:blipFill>
          <a:blip r:embed="rId2"/>
          <a:stretch/>
        </p:blipFill>
        <p:spPr>
          <a:xfrm>
            <a:off x="3524760" y="792000"/>
            <a:ext cx="8354880" cy="5591160"/>
          </a:xfrm>
          <a:prstGeom prst="rect">
            <a:avLst/>
          </a:prstGeom>
          <a:ln>
            <a:noFill/>
          </a:ln>
        </p:spPr>
      </p:pic>
      <p:sp>
        <p:nvSpPr>
          <p:cNvPr id="154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BULEGOEK KRISTALEZKO SABAIA DUTE 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3960000" y="648000"/>
            <a:ext cx="5975640" cy="68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b="1" strike="noStrike" spc="-1">
                <a:latin typeface="Arial"/>
              </a:rPr>
              <a:t>Bulegoek kristalezko sabaia dute</a:t>
            </a:r>
            <a:endParaRPr lang="es-ES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800" b="0" strike="noStrike" spc="-1">
                <a:latin typeface="Arial"/>
              </a:rPr>
              <a:t>Nagusi edo buru diren langileen %ekoa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253080" y="1123920"/>
            <a:ext cx="311364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SEGREGAZIO HORIZONTALA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3869280" y="864000"/>
            <a:ext cx="731448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Lan-segregazioa espainiar lan-merkatuko beste ezugarrietariko bat da. 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Emakumeen %60-a komertzio, hostalaritza, hezkuntza, osasun-jarduera eta  etxe-zerbitzuetan aritzen da.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Aldiz, nekazeritza, industria eta eraikuntzan emakumeen parte-hartzea ez da %20ra iristen.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Genero segregazio hau “eraginkortasun eza eta zurruntasunaren iturri da lan-merkatuan”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253080" y="1123920"/>
            <a:ext cx="305856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0" strike="noStrike" spc="-60">
                <a:solidFill>
                  <a:srgbClr val="FFFFFF"/>
                </a:solidFill>
                <a:latin typeface="Corbel"/>
              </a:rPr>
              <a:t>SEGREGAZIO HORIZONTALA</a:t>
            </a:r>
            <a:r>
              <a:t/>
            </a:r>
            <a:br/>
            <a:r>
              <a:rPr lang="es-ES" sz="3200" b="0" strike="noStrike" spc="-60">
                <a:solidFill>
                  <a:srgbClr val="FFFFFF"/>
                </a:solidFill>
                <a:latin typeface="Corbel"/>
              </a:rPr>
              <a:t>KORONABIRUSA ETA GENEROA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3868560" y="570960"/>
            <a:ext cx="6095160" cy="109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s-ES" sz="1800" b="1" strike="noStrike" spc="-1">
                <a:solidFill>
                  <a:srgbClr val="333333"/>
                </a:solidFill>
                <a:latin typeface="Open Sans"/>
                <a:ea typeface="Calibri"/>
              </a:rPr>
              <a:t>Irudia : Emakume baino gizonezko gehiagok egiten du lan lehen lerroan.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lang="es-ES" sz="1400" b="0" strike="noStrike" spc="-1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lang="es-ES" sz="1400" b="0" strike="noStrike" spc="-1">
              <a:latin typeface="Arial"/>
            </a:endParaRPr>
          </a:p>
        </p:txBody>
      </p:sp>
      <p:sp>
        <p:nvSpPr>
          <p:cNvPr id="160" name="CustomShape 3"/>
          <p:cNvSpPr/>
          <p:nvPr/>
        </p:nvSpPr>
        <p:spPr>
          <a:xfrm>
            <a:off x="3517200" y="5506200"/>
            <a:ext cx="7446240" cy="855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Aft>
                <a:spcPts val="751"/>
              </a:spcAft>
            </a:pPr>
            <a:r>
              <a:rPr lang="es-ES" sz="1200" b="1" strike="noStrike" spc="-1">
                <a:solidFill>
                  <a:srgbClr val="333333"/>
                </a:solidFill>
                <a:latin typeface="Andes"/>
                <a:ea typeface="Times New Roman"/>
              </a:rPr>
              <a:t>Koronabirus berriak ez du genero bereizketarik egiten eta geuk be ez genuke egin behar. Caren Grown eta Carolina Sánchez-Páramo. 2020Ko apirila.</a:t>
            </a:r>
            <a:endParaRPr lang="es-ES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41"/>
              </a:spcBef>
              <a:spcAft>
                <a:spcPts val="961"/>
              </a:spcAft>
            </a:pPr>
            <a:r>
              <a:rPr lang="es-ES" sz="900" b="1" strike="noStrike" spc="-1">
                <a:solidFill>
                  <a:srgbClr val="333333"/>
                </a:solidFill>
                <a:latin typeface="Open Sans"/>
                <a:ea typeface="Calibri"/>
              </a:rPr>
              <a:t>https://blogs.worldbank.org/es/voces/el-coronavirus-no-hace-distincion-de-genero-y-tampoco-deberiamos-hacerla-nosotros</a:t>
            </a:r>
            <a:endParaRPr lang="es-ES" sz="900" b="0" strike="noStrike" spc="-1">
              <a:latin typeface="Arial"/>
            </a:endParaRPr>
          </a:p>
        </p:txBody>
      </p:sp>
      <p:sp>
        <p:nvSpPr>
          <p:cNvPr id="161" name="CustomShape 4"/>
          <p:cNvSpPr/>
          <p:nvPr/>
        </p:nvSpPr>
        <p:spPr>
          <a:xfrm>
            <a:off x="3816000" y="1369440"/>
            <a:ext cx="3887640" cy="3886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Zaintza bereziak eskaintzen dituzten langileak</a:t>
            </a: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Osasunarekin lotura duten profesionalak</a:t>
            </a: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Garbitzaile eta laguntzaileak</a:t>
            </a: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Osasunaren profesionalak</a:t>
            </a: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Elikagaien prestakuntza laguntzaileak</a:t>
            </a: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Komertzioko langileak</a:t>
            </a: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Elikagaiak prozesatzen dituzten langileak</a:t>
            </a: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Eraikuntza, manufaktura eta garraio langileak</a:t>
            </a: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Babes-zerbitzuen langileak</a:t>
            </a:r>
          </a:p>
          <a:p>
            <a:pPr>
              <a:lnSpc>
                <a:spcPct val="100000"/>
              </a:lnSpc>
            </a:pPr>
            <a:endParaRPr lang="es-ES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400" b="0" strike="noStrike" spc="-1">
                <a:latin typeface="Arial"/>
              </a:rPr>
              <a:t>Indar armatuen kideak </a:t>
            </a:r>
          </a:p>
        </p:txBody>
      </p:sp>
      <p:pic>
        <p:nvPicPr>
          <p:cNvPr id="162" name="Imagen 161"/>
          <p:cNvPicPr/>
          <p:nvPr/>
        </p:nvPicPr>
        <p:blipFill>
          <a:blip r:embed="rId3"/>
          <a:stretch/>
        </p:blipFill>
        <p:spPr>
          <a:xfrm>
            <a:off x="7812360" y="1295280"/>
            <a:ext cx="3764880" cy="4104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44000" y="1123920"/>
            <a:ext cx="305856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0" strike="noStrike" spc="-60">
                <a:solidFill>
                  <a:srgbClr val="FFFFFF"/>
                </a:solidFill>
                <a:latin typeface="Corbel"/>
              </a:rPr>
              <a:t>KORONAVIRUSA ETA GENEROA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869280" y="864000"/>
            <a:ext cx="731448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COVID-AK EMAKUMEAK KALTETU DITU GEHIEN: 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Beraiek dira gehien sanitario eta ez sanitarioen artean eta bizitzak salbatu dituztenak osasun-zentru eta ospitaleetan: Osakidetzako egiturazko plantillaren %78a emakumeak dira.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 Eurak dira egoitzatan pertsona nagusiak zaintzeaz arduratu diren langileen gehiengoa: Espainian, sektore honetan lan egiten dutenen 10 pertsonatik 8 baino gehiago emakumeak dira. 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Etxeetako pertsona ahulenen bizitzak eusteaz arduratu direnak ere beraiek dira:  Menpekotasuna duten pertsonen zaintzaile ez profesionalen %89,2 dira emakumeak.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Orokorrean, txarrago ordaindutako lanak dira, gutxiago balioztatuak eta emakume izena dutenak… genero-rolak esleitzearen eta emakumeek duten zaintza-rolaren ondorio..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0" strike="noStrike" spc="-60">
                <a:solidFill>
                  <a:srgbClr val="FFFFFF"/>
                </a:solidFill>
                <a:latin typeface="Corbel"/>
              </a:rPr>
              <a:t>SEGRAGAZIO HORIZONTALA </a:t>
            </a:r>
            <a:r>
              <a:t/>
            </a:r>
            <a:br/>
            <a:r>
              <a:rPr lang="es-ES" sz="3200" b="0" strike="noStrike" spc="-60">
                <a:solidFill>
                  <a:srgbClr val="FFFFFF"/>
                </a:solidFill>
                <a:latin typeface="Corbel"/>
              </a:rPr>
              <a:t>ETA ZAINTZAK</a:t>
            </a:r>
            <a:endParaRPr lang="es-ES" sz="3200" b="0" strike="noStrike" spc="-1">
              <a:latin typeface="Arial"/>
            </a:endParaRPr>
          </a:p>
        </p:txBody>
      </p:sp>
      <p:pic>
        <p:nvPicPr>
          <p:cNvPr id="166" name="Marcador de contenido 3" descr="Gráfico de barras que representa los trabajadores a tiempo parcial en 2017"/>
          <p:cNvPicPr/>
          <p:nvPr/>
        </p:nvPicPr>
        <p:blipFill>
          <a:blip r:embed="rId2"/>
          <a:stretch/>
        </p:blipFill>
        <p:spPr>
          <a:xfrm>
            <a:off x="3868560" y="1775160"/>
            <a:ext cx="7314480" cy="329724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4920480" y="5544000"/>
            <a:ext cx="609516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lang="es-ES" sz="1800" b="1" strike="noStrike" spc="-1">
                <a:solidFill>
                  <a:srgbClr val="000000"/>
                </a:solidFill>
                <a:latin typeface="Open Sans"/>
                <a:ea typeface="DejaVu Sans"/>
              </a:rPr>
              <a:t> Emakume eta gizonen bizitza Europan </a:t>
            </a: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ERRETRATU ESTATISTIKOA</a:t>
            </a:r>
            <a:endParaRPr lang="es-ES" sz="1000" b="0" strike="noStrike" spc="-1">
              <a:latin typeface="Arial"/>
            </a:endParaRPr>
          </a:p>
        </p:txBody>
      </p:sp>
      <p:pic>
        <p:nvPicPr>
          <p:cNvPr id="168" name="Imagen 167"/>
          <p:cNvPicPr/>
          <p:nvPr/>
        </p:nvPicPr>
        <p:blipFill>
          <a:blip r:embed="rId3"/>
          <a:stretch/>
        </p:blipFill>
        <p:spPr>
          <a:xfrm>
            <a:off x="4464000" y="2088000"/>
            <a:ext cx="6049800" cy="578880"/>
          </a:xfrm>
          <a:prstGeom prst="rect">
            <a:avLst/>
          </a:prstGeom>
          <a:ln>
            <a:noFill/>
          </a:ln>
        </p:spPr>
      </p:pic>
      <p:pic>
        <p:nvPicPr>
          <p:cNvPr id="169" name="Imagen 168"/>
          <p:cNvPicPr/>
          <p:nvPr/>
        </p:nvPicPr>
        <p:blipFill>
          <a:blip r:embed="rId4"/>
          <a:stretch/>
        </p:blipFill>
        <p:spPr>
          <a:xfrm>
            <a:off x="4104000" y="3760200"/>
            <a:ext cx="2735280" cy="487440"/>
          </a:xfrm>
          <a:prstGeom prst="rect">
            <a:avLst/>
          </a:prstGeom>
          <a:ln>
            <a:noFill/>
          </a:ln>
        </p:spPr>
      </p:pic>
      <p:pic>
        <p:nvPicPr>
          <p:cNvPr id="170" name="Imagen 169"/>
          <p:cNvPicPr/>
          <p:nvPr/>
        </p:nvPicPr>
        <p:blipFill>
          <a:blip r:embed="rId5"/>
          <a:stretch/>
        </p:blipFill>
        <p:spPr>
          <a:xfrm>
            <a:off x="8208000" y="3760200"/>
            <a:ext cx="2735280" cy="487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ZAINTZA ETA HEZIKETA LANETAN BEREIZKETA SEXUALA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172" name="Marcador de contenido 3" descr="Gráfico de barras que representa cuidado diario de hijos y educación de los hijos"/>
          <p:cNvPicPr/>
          <p:nvPr/>
        </p:nvPicPr>
        <p:blipFill>
          <a:blip r:embed="rId2"/>
          <a:stretch/>
        </p:blipFill>
        <p:spPr>
          <a:xfrm>
            <a:off x="4231440" y="291960"/>
            <a:ext cx="6835320" cy="512064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4824000" y="5832000"/>
            <a:ext cx="609516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lang="es-ES" sz="1800" b="1" strike="noStrike" spc="-1">
                <a:solidFill>
                  <a:srgbClr val="000000"/>
                </a:solidFill>
                <a:latin typeface="Open Sans"/>
                <a:ea typeface="DejaVu Sans"/>
              </a:rPr>
              <a:t> Emakume eta gizonen bizitza Europan </a:t>
            </a: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ERRETRATU ESTATISTIKOA</a:t>
            </a:r>
            <a:endParaRPr lang="es-ES" sz="1000" b="0" strike="noStrike" spc="-1">
              <a:latin typeface="Arial"/>
            </a:endParaRPr>
          </a:p>
        </p:txBody>
      </p:sp>
      <p:pic>
        <p:nvPicPr>
          <p:cNvPr id="174" name="Imagen 173"/>
          <p:cNvPicPr/>
          <p:nvPr/>
        </p:nvPicPr>
        <p:blipFill>
          <a:blip r:embed="rId3"/>
          <a:stretch/>
        </p:blipFill>
        <p:spPr>
          <a:xfrm>
            <a:off x="4422240" y="476280"/>
            <a:ext cx="4937400" cy="89136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4248000" y="5688000"/>
            <a:ext cx="935640" cy="3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76" name="CustomShape 4"/>
          <p:cNvSpPr/>
          <p:nvPr/>
        </p:nvSpPr>
        <p:spPr>
          <a:xfrm>
            <a:off x="7272000" y="5184000"/>
            <a:ext cx="719640" cy="22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900" b="0" strike="noStrike" spc="-1">
                <a:latin typeface="Arial Narrow"/>
              </a:rPr>
              <a:t>Emakumeak</a:t>
            </a:r>
            <a:endParaRPr lang="es-ES" sz="900" b="0" strike="noStrike" spc="-1">
              <a:latin typeface="Arial"/>
            </a:endParaRPr>
          </a:p>
        </p:txBody>
      </p:sp>
      <p:sp>
        <p:nvSpPr>
          <p:cNvPr id="177" name="CustomShape 5"/>
          <p:cNvSpPr/>
          <p:nvPr/>
        </p:nvSpPr>
        <p:spPr>
          <a:xfrm>
            <a:off x="8146440" y="5178600"/>
            <a:ext cx="719640" cy="22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900" b="0" strike="noStrike" spc="-1">
                <a:latin typeface="Arial Narrow"/>
              </a:rPr>
              <a:t>Gizonak</a:t>
            </a:r>
            <a:endParaRPr lang="es-ES" sz="900" b="0" strike="noStrike" spc="-1">
              <a:latin typeface="Arial"/>
            </a:endParaRPr>
          </a:p>
        </p:txBody>
      </p:sp>
      <p:pic>
        <p:nvPicPr>
          <p:cNvPr id="178" name="Imagen 177"/>
          <p:cNvPicPr/>
          <p:nvPr/>
        </p:nvPicPr>
        <p:blipFill>
          <a:blip r:embed="rId4"/>
          <a:stretch/>
        </p:blipFill>
        <p:spPr>
          <a:xfrm>
            <a:off x="5265720" y="3415320"/>
            <a:ext cx="1264680" cy="17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216000" y="1080000"/>
            <a:ext cx="363456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ZAINTZEI ESKAINITAKO</a:t>
            </a:r>
            <a:r>
              <a:t/>
            </a:r>
            <a:br/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BPG-a 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180" name="Marcador de contenido 3" descr="Los cuidados de larga duración en los países europeos después de la crisis  - Observatori Social de “la Caixa”"/>
          <p:cNvPicPr/>
          <p:nvPr/>
        </p:nvPicPr>
        <p:blipFill>
          <a:blip r:embed="rId2"/>
          <a:stretch/>
        </p:blipFill>
        <p:spPr>
          <a:xfrm>
            <a:off x="3850920" y="606600"/>
            <a:ext cx="7332120" cy="5714280"/>
          </a:xfrm>
          <a:prstGeom prst="rect">
            <a:avLst/>
          </a:prstGeom>
          <a:ln>
            <a:noFill/>
          </a:ln>
        </p:spPr>
      </p:pic>
      <p:pic>
        <p:nvPicPr>
          <p:cNvPr id="181" name="Imagen 180"/>
          <p:cNvPicPr/>
          <p:nvPr/>
        </p:nvPicPr>
        <p:blipFill>
          <a:blip r:embed="rId3"/>
          <a:stretch/>
        </p:blipFill>
        <p:spPr>
          <a:xfrm>
            <a:off x="3904200" y="720000"/>
            <a:ext cx="6103440" cy="235800"/>
          </a:xfrm>
          <a:prstGeom prst="rect">
            <a:avLst/>
          </a:prstGeom>
          <a:ln>
            <a:noFill/>
          </a:ln>
        </p:spPr>
      </p:pic>
      <p:pic>
        <p:nvPicPr>
          <p:cNvPr id="182" name="Imagen 181"/>
          <p:cNvPicPr/>
          <p:nvPr/>
        </p:nvPicPr>
        <p:blipFill>
          <a:blip r:embed="rId4"/>
          <a:stretch/>
        </p:blipFill>
        <p:spPr>
          <a:xfrm>
            <a:off x="3918960" y="1192680"/>
            <a:ext cx="1264680" cy="174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EGUNEROKO BIZITZA ETA ETXEKO LANAK</a:t>
            </a:r>
            <a:r>
              <a:t/>
            </a:r>
            <a:br/>
            <a:endParaRPr lang="es-ES" sz="3600" b="0" strike="noStrike" spc="-1">
              <a:latin typeface="Arial"/>
            </a:endParaRPr>
          </a:p>
        </p:txBody>
      </p:sp>
      <p:pic>
        <p:nvPicPr>
          <p:cNvPr id="184" name="Marcador de contenido 3" descr="Gráfico de barras que representa cocinar diariamente y tareas domésticas"/>
          <p:cNvPicPr/>
          <p:nvPr/>
        </p:nvPicPr>
        <p:blipFill>
          <a:blip r:embed="rId2"/>
          <a:stretch/>
        </p:blipFill>
        <p:spPr>
          <a:xfrm>
            <a:off x="4274280" y="334440"/>
            <a:ext cx="6820200" cy="5120640"/>
          </a:xfrm>
          <a:prstGeom prst="rect">
            <a:avLst/>
          </a:prstGeom>
          <a:ln>
            <a:noFill/>
          </a:ln>
        </p:spPr>
      </p:pic>
      <p:sp>
        <p:nvSpPr>
          <p:cNvPr id="185" name="CustomShape 2"/>
          <p:cNvSpPr/>
          <p:nvPr/>
        </p:nvSpPr>
        <p:spPr>
          <a:xfrm>
            <a:off x="4824000" y="5832000"/>
            <a:ext cx="609516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lang="es-ES" sz="1800" b="1" strike="noStrike" spc="-1">
                <a:solidFill>
                  <a:srgbClr val="000000"/>
                </a:solidFill>
                <a:latin typeface="Open Sans"/>
                <a:ea typeface="DejaVu Sans"/>
              </a:rPr>
              <a:t> Emakume eta gizonen bizitza Europan </a:t>
            </a: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ERRETRATU ESTATISTIKOA</a:t>
            </a:r>
            <a:endParaRPr lang="es-ES" sz="1000" b="0" strike="noStrike" spc="-1">
              <a:latin typeface="Arial"/>
            </a:endParaRPr>
          </a:p>
        </p:txBody>
      </p:sp>
      <p:pic>
        <p:nvPicPr>
          <p:cNvPr id="186" name="Imagen 185"/>
          <p:cNvPicPr/>
          <p:nvPr/>
        </p:nvPicPr>
        <p:blipFill>
          <a:blip r:embed="rId3"/>
          <a:stretch/>
        </p:blipFill>
        <p:spPr>
          <a:xfrm>
            <a:off x="4514040" y="502560"/>
            <a:ext cx="4449960" cy="937440"/>
          </a:xfrm>
          <a:prstGeom prst="rect">
            <a:avLst/>
          </a:prstGeom>
          <a:ln>
            <a:noFill/>
          </a:ln>
        </p:spPr>
      </p:pic>
      <p:pic>
        <p:nvPicPr>
          <p:cNvPr id="187" name="Imagen 186"/>
          <p:cNvPicPr/>
          <p:nvPr/>
        </p:nvPicPr>
        <p:blipFill>
          <a:blip r:embed="rId4"/>
          <a:stretch/>
        </p:blipFill>
        <p:spPr>
          <a:xfrm>
            <a:off x="8136000" y="5256000"/>
            <a:ext cx="442080" cy="160200"/>
          </a:xfrm>
          <a:prstGeom prst="rect">
            <a:avLst/>
          </a:prstGeom>
          <a:ln>
            <a:noFill/>
          </a:ln>
        </p:spPr>
      </p:pic>
      <p:pic>
        <p:nvPicPr>
          <p:cNvPr id="188" name="Imagen 187"/>
          <p:cNvPicPr/>
          <p:nvPr/>
        </p:nvPicPr>
        <p:blipFill>
          <a:blip r:embed="rId5"/>
          <a:stretch/>
        </p:blipFill>
        <p:spPr>
          <a:xfrm>
            <a:off x="7253640" y="5256000"/>
            <a:ext cx="594360" cy="19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127440" y="1105200"/>
            <a:ext cx="3274920" cy="464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KONTZILIAZIOA </a:t>
            </a:r>
            <a:r>
              <a:t/>
            </a:r>
            <a:br/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BURUZKO KARGA</a:t>
            </a:r>
            <a:r>
              <a:t/>
            </a:r>
            <a:br/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ROL GAINKARGA</a:t>
            </a:r>
            <a:r>
              <a:t/>
            </a:r>
            <a:br/>
            <a:endParaRPr lang="es-ES" sz="3600" b="0" strike="noStrike" spc="-1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3860640" y="483480"/>
            <a:ext cx="7603920" cy="584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3000" lnSpcReduction="10000"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18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Emakumeak lan-merkatura sartu dira baina gizonek ez dute beraien etxeko lanaren partea euren gain hartu, ondorioz: “Familien sorkuntzan eta amatasunean atzerapenak, baita umeen familiako batazbestekoaren txikitzea (1,33)</a:t>
            </a: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 belaunaldi ordezkapena bermatuko duen datutik oso urruti (2,1)". 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Umeak dituzten emakume espainiarren %80ak  arazoak dituzte lana eta bizitza eta bizitza pertsonala.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Seme-alaben etorrerarekin parte-hartze desberdintasunak areagotu egiten dira beharrezkoa delarik “arrakala hori iztea ahalbidetuko duten famili-bizitza eta lan-bizitza uztartzeko </a:t>
            </a: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neurriak artikulatzea".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i="1" strike="noStrike" spc="-1">
                <a:solidFill>
                  <a:srgbClr val="595959"/>
                </a:solidFill>
                <a:latin typeface="Corbel"/>
              </a:rPr>
              <a:t>Eurostatek gizon eta emakumeen bizitza-ohiturei buruz egindako txostenetik abiatuta, Estatistikako Institutu Nazionalak (EIN) argitaratutako azterlan baten ikuz daiteke nola EB-eko kide guztietan etxeko lanekin eta umeen zaintzarekin lotura duten lanak egiten dituen emakumeen baino gizonen proportzioa askoz handiagoa dela. (EBn %92 eta Estatu Espainiarrean %95 emakume %68ko gizonen aurrean, Ebn eta Een). Emakumeen % 79k EB eta %84 EEn sukaldatu edo etxeko lanak egunero egiten dituzte, EBko %34 eta  EEko %42ko gizonen aurrean. (Iturria: Europa Press 2017/10/18)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i="1" strike="noStrike" spc="-1">
                <a:solidFill>
                  <a:srgbClr val="595959"/>
                </a:solidFill>
                <a:latin typeface="Corbel"/>
                <a:ea typeface="Microsoft YaHei"/>
              </a:rPr>
              <a:t> Karga mentala</a:t>
            </a:r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 ( Susan Walzer soziologoak 1996.ean txertatutako kontzeptua eta </a:t>
            </a: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Emma Clit ilustratzaile frantzesak bere komikian jendarteratua  “Eskatu ahal zenidan”)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DATU BATZUK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3869280" y="351692"/>
            <a:ext cx="7314480" cy="63480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72000" lnSpcReduction="20000"/>
          </a:bodyPr>
          <a:lstStyle/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 err="1">
                <a:solidFill>
                  <a:srgbClr val="595959"/>
                </a:solidFill>
              </a:rPr>
              <a:t>Denbora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partzialeko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lanaren</a:t>
            </a:r>
            <a:r>
              <a:rPr lang="es-ES" sz="2200" strike="noStrike" spc="-1" dirty="0">
                <a:solidFill>
                  <a:srgbClr val="595959"/>
                </a:solidFill>
              </a:rPr>
              <a:t> %75a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emakumezkoek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burutzen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dute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hori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izanik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soldata-arrakalaren</a:t>
            </a:r>
            <a:r>
              <a:rPr lang="es-ES" sz="2200" strike="noStrike" spc="-1" dirty="0">
                <a:solidFill>
                  <a:srgbClr val="595959"/>
                </a:solidFill>
              </a:rPr>
              <a:t> eta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erretiro-pentsio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arrakalaren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arrazoietariko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bat</a:t>
            </a:r>
            <a:r>
              <a:rPr lang="es-ES" sz="2200" strike="noStrike" spc="-1" dirty="0">
                <a:solidFill>
                  <a:srgbClr val="595959"/>
                </a:solidFill>
              </a:rPr>
              <a:t>.</a:t>
            </a:r>
            <a:endParaRPr lang="es-ES" sz="2200" strike="noStrike" spc="-1" dirty="0"/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>
                <a:solidFill>
                  <a:srgbClr val="595959"/>
                </a:solidFill>
              </a:rPr>
              <a:t>Aita-ama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bakarra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aurrera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eramaten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duten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familien</a:t>
            </a:r>
            <a:r>
              <a:rPr lang="es-ES" sz="2200" strike="noStrike" spc="-1" dirty="0">
                <a:solidFill>
                  <a:srgbClr val="595959"/>
                </a:solidFill>
              </a:rPr>
              <a:t> %82ak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bat</a:t>
            </a:r>
            <a:r>
              <a:rPr lang="es-ES" sz="2200" strike="noStrike" spc="-1" dirty="0">
                <a:solidFill>
                  <a:srgbClr val="595959"/>
                </a:solidFill>
              </a:rPr>
              <a:t> du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buru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zeinek</a:t>
            </a:r>
            <a:r>
              <a:rPr lang="es-ES" sz="2200" strike="noStrike" spc="-1" dirty="0">
                <a:solidFill>
                  <a:srgbClr val="595959"/>
                </a:solidFill>
              </a:rPr>
              <a:t> 18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urtetik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beherako</a:t>
            </a:r>
            <a:r>
              <a:rPr lang="es-ES" sz="2200" strike="noStrike" spc="-1" dirty="0">
                <a:solidFill>
                  <a:srgbClr val="595959"/>
                </a:solidFill>
              </a:rPr>
              <a:t> seme-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alabak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bere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kargu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dituen</a:t>
            </a:r>
            <a:r>
              <a:rPr lang="es-ES" sz="2200" strike="noStrike" spc="-1" dirty="0">
                <a:solidFill>
                  <a:srgbClr val="595959"/>
                </a:solidFill>
              </a:rPr>
              <a:t>.</a:t>
            </a:r>
            <a:endParaRPr lang="es-ES" sz="2200" strike="noStrike" spc="-1" dirty="0"/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>
                <a:solidFill>
                  <a:srgbClr val="595959"/>
                </a:solidFill>
              </a:rPr>
              <a:t>Familia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gurasobakarren</a:t>
            </a:r>
            <a:r>
              <a:rPr lang="es-ES" sz="2200" strike="noStrike" spc="-1" dirty="0">
                <a:solidFill>
                  <a:srgbClr val="595959"/>
                </a:solidFill>
              </a:rPr>
              <a:t> %40a,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aurreko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paragrafokoa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langabezian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daude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gehiengoak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iraupen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luzeko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langabezian</a:t>
            </a:r>
            <a:r>
              <a:rPr lang="es-ES" sz="2200" strike="noStrike" spc="-1" dirty="0">
                <a:solidFill>
                  <a:srgbClr val="595959"/>
                </a:solidFill>
              </a:rPr>
              <a:t>.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Hau</a:t>
            </a:r>
            <a:r>
              <a:rPr lang="es-ES" sz="2200" strike="noStrike" spc="-1" dirty="0">
                <a:solidFill>
                  <a:srgbClr val="595959"/>
                </a:solidFill>
              </a:rPr>
              <a:t>, %20a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ekonomia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irregularrean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daudelako</a:t>
            </a:r>
            <a:r>
              <a:rPr lang="es-ES" sz="2200" strike="noStrike" spc="-1" dirty="0">
                <a:solidFill>
                  <a:srgbClr val="595959"/>
                </a:solidFill>
              </a:rPr>
              <a:t>.</a:t>
            </a:r>
            <a:endParaRPr lang="es-ES" sz="2200" strike="noStrike" spc="-1" dirty="0"/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 err="1">
                <a:solidFill>
                  <a:srgbClr val="595959"/>
                </a:solidFill>
              </a:rPr>
              <a:t>Menpekotasunen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bat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duten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pertsonen</a:t>
            </a:r>
            <a:r>
              <a:rPr lang="es-ES" sz="2200" strike="noStrike" spc="-1" dirty="0">
                <a:solidFill>
                  <a:srgbClr val="595959"/>
                </a:solidFill>
              </a:rPr>
              <a:t> eta seme-alaben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zaintzak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ia</a:t>
            </a:r>
            <a:r>
              <a:rPr lang="es-ES" sz="2200" strike="noStrike" spc="-1" dirty="0">
                <a:solidFill>
                  <a:srgbClr val="595959"/>
                </a:solidFill>
              </a:rPr>
              <a:t> ardura eta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dena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beraien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gain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jausten</a:t>
            </a:r>
            <a:r>
              <a:rPr lang="es-ES" sz="2200" strike="noStrike" spc="-1" dirty="0">
                <a:solidFill>
                  <a:srgbClr val="595959"/>
                </a:solidFill>
              </a:rPr>
              <a:t> da (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lan-utzialdi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edo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eszedentzien</a:t>
            </a:r>
            <a:r>
              <a:rPr lang="es-ES" sz="2200" strike="noStrike" spc="-1" dirty="0">
                <a:solidFill>
                  <a:srgbClr val="595959"/>
                </a:solidFill>
              </a:rPr>
              <a:t> %92a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emakumeek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eskuratzen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dituzte</a:t>
            </a:r>
            <a:r>
              <a:rPr lang="es-ES" sz="2200" strike="noStrike" spc="-1" dirty="0">
                <a:solidFill>
                  <a:srgbClr val="595959"/>
                </a:solidFill>
              </a:rPr>
              <a:t>).</a:t>
            </a:r>
            <a:endParaRPr lang="es-ES" sz="2200" strike="noStrike" spc="-1" dirty="0"/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 err="1">
                <a:solidFill>
                  <a:srgbClr val="595959"/>
                </a:solidFill>
              </a:rPr>
              <a:t>Langabeziari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dagokionez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gizon</a:t>
            </a:r>
            <a:r>
              <a:rPr lang="es-ES" sz="2200" strike="noStrike" spc="-1" dirty="0">
                <a:solidFill>
                  <a:srgbClr val="595959"/>
                </a:solidFill>
              </a:rPr>
              <a:t> eta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arteko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desberdintasunak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areagotu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egiten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dira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batez</a:t>
            </a:r>
            <a:r>
              <a:rPr lang="es-ES" sz="2200" strike="noStrike" spc="-1" dirty="0">
                <a:solidFill>
                  <a:srgbClr val="595959"/>
                </a:solidFill>
              </a:rPr>
              <a:t> ere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ikasketa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gutxien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dituzten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taldeetan</a:t>
            </a:r>
            <a:r>
              <a:rPr lang="es-ES" sz="2200" strike="noStrike" spc="-1" dirty="0">
                <a:solidFill>
                  <a:srgbClr val="595959"/>
                </a:solidFill>
              </a:rPr>
              <a:t>. </a:t>
            </a:r>
            <a:endParaRPr lang="es-ES" sz="2200" strike="noStrike" spc="-1" dirty="0"/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 err="1">
                <a:solidFill>
                  <a:srgbClr val="595959"/>
                </a:solidFill>
              </a:rPr>
              <a:t>Diru-sarrerak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bermatzeko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osagarriak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jasotzen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dituztenen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artean</a:t>
            </a:r>
            <a:r>
              <a:rPr lang="es-ES" sz="2200" strike="noStrike" spc="-1" dirty="0">
                <a:solidFill>
                  <a:srgbClr val="595959"/>
                </a:solidFill>
              </a:rPr>
              <a:t>, %67a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emakumeak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dira</a:t>
            </a:r>
            <a:r>
              <a:rPr lang="es-ES" sz="2200" strike="noStrike" spc="-1" dirty="0">
                <a:solidFill>
                  <a:srgbClr val="595959"/>
                </a:solidFill>
              </a:rPr>
              <a:t>. 7.382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emakumek</a:t>
            </a:r>
            <a:r>
              <a:rPr lang="es-ES" sz="2200" strike="noStrike" spc="-1" dirty="0">
                <a:solidFill>
                  <a:srgbClr val="595959"/>
                </a:solidFill>
              </a:rPr>
              <a:t> eta 3.638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gizonek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zehazki</a:t>
            </a:r>
            <a:r>
              <a:rPr lang="es-ES" sz="2200" strike="noStrike" spc="-1" dirty="0">
                <a:solidFill>
                  <a:srgbClr val="595959"/>
                </a:solidFill>
              </a:rPr>
              <a:t>.</a:t>
            </a:r>
            <a:endParaRPr lang="es-ES" sz="2200" strike="noStrike" spc="-1" dirty="0"/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 err="1">
                <a:solidFill>
                  <a:srgbClr val="595959"/>
                </a:solidFill>
              </a:rPr>
              <a:t>Lan-merkatuan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emakumeek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partaidetza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gutxiago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dute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langabezia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gehiago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jasaten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dituzte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baita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behin-behinekotasuna</a:t>
            </a:r>
            <a:r>
              <a:rPr lang="es-ES" sz="2200" strike="noStrike" spc="-1" dirty="0">
                <a:solidFill>
                  <a:srgbClr val="595959"/>
                </a:solidFill>
              </a:rPr>
              <a:t> eta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nahi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gabeko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lanaldi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partziala</a:t>
            </a:r>
            <a:r>
              <a:rPr lang="es-ES" sz="2200" strike="noStrike" spc="-1" dirty="0">
                <a:solidFill>
                  <a:srgbClr val="595959"/>
                </a:solidFill>
              </a:rPr>
              <a:t> ere. </a:t>
            </a:r>
            <a:endParaRPr lang="es-ES" sz="2200" strike="noStrike" spc="-1" dirty="0"/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 err="1">
                <a:solidFill>
                  <a:srgbClr val="595959"/>
                </a:solidFill>
              </a:rPr>
              <a:t>Emakume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migratzaileak</a:t>
            </a:r>
            <a:r>
              <a:rPr lang="es-ES" sz="2200" strike="noStrike" spc="-1" dirty="0">
                <a:solidFill>
                  <a:srgbClr val="595959"/>
                </a:solidFill>
              </a:rPr>
              <a:t> 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ustiatu</a:t>
            </a:r>
            <a:r>
              <a:rPr lang="es-ES" sz="2200" strike="noStrike" spc="-1" dirty="0">
                <a:solidFill>
                  <a:srgbClr val="595959"/>
                </a:solidFill>
              </a:rPr>
              <a:t> eta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marjinatuenen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artean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daude</a:t>
            </a:r>
            <a:r>
              <a:rPr lang="es-ES" sz="2200" strike="noStrike" spc="-1" dirty="0">
                <a:solidFill>
                  <a:srgbClr val="595959"/>
                </a:solidFill>
              </a:rPr>
              <a:t>.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Beraietako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bostetik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bat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lan-txirotasunaren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arriskuan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dago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europa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mailan</a:t>
            </a:r>
            <a:r>
              <a:rPr lang="es-ES" sz="2200" strike="noStrike" spc="-1" dirty="0">
                <a:solidFill>
                  <a:srgbClr val="595959"/>
                </a:solidFill>
              </a:rPr>
              <a:t>.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Kopuru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hau</a:t>
            </a:r>
            <a:r>
              <a:rPr lang="es-ES" sz="2200" strike="noStrike" spc="-1" dirty="0">
                <a:solidFill>
                  <a:srgbClr val="595959"/>
                </a:solidFill>
              </a:rPr>
              <a:t> oso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altua</a:t>
            </a:r>
            <a:r>
              <a:rPr lang="es-ES" sz="2200" strike="noStrike" spc="-1" dirty="0">
                <a:solidFill>
                  <a:srgbClr val="595959"/>
                </a:solidFill>
              </a:rPr>
              <a:t> da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Espainian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hiru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emakumetatik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bat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prekarietate-egoeran</a:t>
            </a:r>
            <a:r>
              <a:rPr lang="es-ES" sz="2200" strike="noStrike" spc="-1" dirty="0">
                <a:solidFill>
                  <a:srgbClr val="595959"/>
                </a:solidFill>
              </a:rPr>
              <a:t> eta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lan-pobrezia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arriskuan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bait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dago</a:t>
            </a:r>
            <a:r>
              <a:rPr lang="es-ES" sz="2200" strike="noStrike" spc="-1" dirty="0">
                <a:solidFill>
                  <a:srgbClr val="595959"/>
                </a:solidFill>
              </a:rPr>
              <a:t>.</a:t>
            </a:r>
            <a:endParaRPr lang="es-ES" sz="2200" strike="noStrike" spc="-1" dirty="0"/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 err="1">
                <a:solidFill>
                  <a:srgbClr val="595959"/>
                </a:solidFill>
              </a:rPr>
              <a:t>Nahiz</a:t>
            </a:r>
            <a:r>
              <a:rPr lang="es-ES" sz="2200" strike="noStrike" spc="-1" dirty="0">
                <a:solidFill>
                  <a:srgbClr val="595959"/>
                </a:solidFill>
              </a:rPr>
              <a:t> eta genero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berdintasunean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aurrerapenak</a:t>
            </a:r>
            <a:r>
              <a:rPr lang="es-ES" sz="2200" strike="noStrike" spc="-1" dirty="0">
                <a:solidFill>
                  <a:srgbClr val="595959"/>
                </a:solidFill>
              </a:rPr>
              <a:t> izan,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emakumeek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aukera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gutxiago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dute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lan-merkatuan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sartzeko</a:t>
            </a:r>
            <a:r>
              <a:rPr lang="es-ES" sz="2200" strike="noStrike" spc="-1" dirty="0">
                <a:solidFill>
                  <a:srgbClr val="595959"/>
                </a:solidFill>
              </a:rPr>
              <a:t> eta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barruan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direlarik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bereizketa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jasaten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dute</a:t>
            </a:r>
            <a:r>
              <a:rPr lang="es-ES" sz="2200" strike="noStrike" spc="-1" dirty="0">
                <a:solidFill>
                  <a:srgbClr val="595959"/>
                </a:solidFill>
              </a:rPr>
              <a:t>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bai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bertikal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bai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horizontala</a:t>
            </a:r>
            <a:r>
              <a:rPr lang="es-ES" sz="2200" strike="noStrike" spc="-1" dirty="0">
                <a:solidFill>
                  <a:srgbClr val="595959"/>
                </a:solidFill>
              </a:rPr>
              <a:t>.</a:t>
            </a:r>
            <a:endParaRPr lang="es-ES" sz="2200" strike="noStrike" spc="-1" dirty="0"/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200" strike="noStrike" spc="-1" dirty="0" err="1">
                <a:solidFill>
                  <a:srgbClr val="595959"/>
                </a:solidFill>
              </a:rPr>
              <a:t>Laburtuz</a:t>
            </a:r>
            <a:r>
              <a:rPr lang="es-ES" sz="2200" strike="noStrike" spc="-1" dirty="0">
                <a:solidFill>
                  <a:srgbClr val="595959"/>
                </a:solidFill>
              </a:rPr>
              <a:t>: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Pobreziak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izena</a:t>
            </a:r>
            <a:r>
              <a:rPr lang="es-ES" sz="2200" strike="noStrike" spc="-1" dirty="0">
                <a:solidFill>
                  <a:srgbClr val="595959"/>
                </a:solidFill>
              </a:rPr>
              <a:t> du,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nahiz</a:t>
            </a:r>
            <a:r>
              <a:rPr lang="es-ES" sz="2200" strike="noStrike" spc="-1" dirty="0">
                <a:solidFill>
                  <a:srgbClr val="595959"/>
                </a:solidFill>
              </a:rPr>
              <a:t> eta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emakumeek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gizonek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baino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ordu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gehiago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lan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egiten</a:t>
            </a:r>
            <a:r>
              <a:rPr lang="es-ES" sz="2200" strike="noStrike" spc="-1" dirty="0">
                <a:solidFill>
                  <a:srgbClr val="595959"/>
                </a:solidFill>
              </a:rPr>
              <a:t> </a:t>
            </a:r>
            <a:r>
              <a:rPr lang="es-ES" sz="2200" strike="noStrike" spc="-1" dirty="0" err="1">
                <a:solidFill>
                  <a:srgbClr val="595959"/>
                </a:solidFill>
              </a:rPr>
              <a:t>duten</a:t>
            </a:r>
            <a:r>
              <a:rPr lang="es-ES" sz="2200" strike="noStrike" spc="-1" dirty="0">
                <a:solidFill>
                  <a:srgbClr val="595959"/>
                </a:solidFill>
              </a:rPr>
              <a:t>.</a:t>
            </a:r>
            <a:endParaRPr lang="es-ES" sz="2200" strike="noStrike" spc="-1" dirty="0"/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CustomShape 1"/>
          <p:cNvSpPr/>
          <p:nvPr/>
        </p:nvSpPr>
        <p:spPr>
          <a:xfrm>
            <a:off x="202320" y="2314440"/>
            <a:ext cx="2865600" cy="234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t/>
            </a:r>
            <a:br/>
            <a:r>
              <a:rPr lang="es-ES" sz="3200" b="1" strike="noStrike" spc="-60">
                <a:solidFill>
                  <a:srgbClr val="FFFFFF"/>
                </a:solidFill>
                <a:latin typeface="Corbel"/>
              </a:rPr>
              <a:t>LAN SEGREGAZIOA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134" name="CustomShape 2"/>
          <p:cNvSpPr/>
          <p:nvPr/>
        </p:nvSpPr>
        <p:spPr>
          <a:xfrm>
            <a:off x="3579480" y="1010160"/>
            <a:ext cx="8424360" cy="57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Corbel"/>
                <a:ea typeface="DejaVu Sans"/>
              </a:rPr>
              <a:t>LAN GEHIENTSUENAK MASKULINO ETA FEMENINO MODUAN ESTEREOTIPATUAK DAUDE = SEXU-BEREIZKETA LAN-MERKATUAN</a:t>
            </a:r>
            <a:endParaRPr lang="es-ES" sz="1600" b="0" strike="noStrike" spc="-1"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3294680622"/>
              </p:ext>
            </p:extLst>
          </p:nvPr>
        </p:nvGraphicFramePr>
        <p:xfrm>
          <a:off x="3500280" y="1902240"/>
          <a:ext cx="8229240" cy="3811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23040" y="1152000"/>
            <a:ext cx="3540240" cy="4752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sz="2800" b="1" strike="noStrike" spc="-60">
                <a:solidFill>
                  <a:srgbClr val="FFFFFF"/>
                </a:solidFill>
                <a:latin typeface="Corbel"/>
              </a:rPr>
              <a:t>GENDER-a MAINSTREAMING EDO GENERO ZEHARKAKOTASUNA</a:t>
            </a:r>
            <a:endParaRPr lang="es-ES" sz="2800" b="0" strike="noStrike" spc="-1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3869280" y="864000"/>
            <a:ext cx="731448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_tradnl" sz="2000" b="0" strike="noStrike" spc="-1">
                <a:solidFill>
                  <a:srgbClr val="595959"/>
                </a:solidFill>
                <a:latin typeface="Arial"/>
                <a:ea typeface="바탕"/>
              </a:rPr>
              <a:t>Kontseilu Europearraren definizioa: 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_tradnl" sz="2000" b="0" strike="noStrike" spc="-1">
                <a:solidFill>
                  <a:srgbClr val="595959"/>
                </a:solidFill>
                <a:latin typeface="Arial"/>
                <a:ea typeface="바탕"/>
              </a:rPr>
              <a:t>“ Prozesu politikoen antolakuntza</a:t>
            </a:r>
            <a:r>
              <a:rPr lang="es-ES" sz="2000" b="0" strike="noStrike" spc="-1">
                <a:solidFill>
                  <a:srgbClr val="595959"/>
                </a:solidFill>
                <a:latin typeface="Arial"/>
                <a:ea typeface="바탕"/>
              </a:rPr>
              <a:t>, hobekuntza, garapen eta ebaluazioa, genero berdintasunaren ikuspuntua politika guztietan txertatuz, bai maila eta etapa guztietan, neurri politikoen hartzean inbolukratutako aktore guztien aldetik”.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  <a:ea typeface="바탕"/>
              </a:rPr>
              <a:t>POLITIKAK: JARDUERA-EREMUA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  <a:ea typeface="바탕"/>
              </a:rPr>
              <a:t>MAILAK: POLITIKOA, TEKNIKOA, ADMINISTRATIBOA.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  <a:ea typeface="바탕"/>
              </a:rPr>
              <a:t>ETAPAK: PLANIFIKAZIOA, EXEKUZIOA, EBALUAZIOA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Arial"/>
                <a:ea typeface="바탕"/>
              </a:rPr>
              <a:t>AKTOREAK: INTER ETA INTRAINSTITUZIONALITATEA PARTEHARTZE SOZIALA.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0" y="990360"/>
            <a:ext cx="3528000" cy="473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trike="noStrike" spc="-60">
                <a:solidFill>
                  <a:srgbClr val="FFFFFF"/>
                </a:solidFill>
                <a:latin typeface="Corbel"/>
              </a:rPr>
              <a:t>INTERSEKZIONALITATEA</a:t>
            </a:r>
            <a:r>
              <a:t/>
            </a:r>
            <a:br/>
            <a:endParaRPr lang="es-ES" sz="2400" b="0" strike="noStrike" spc="-1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3869280" y="864000"/>
            <a:ext cx="731448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ES" sz="2000" b="0" strike="noStrike" spc="-1">
                <a:solidFill>
                  <a:srgbClr val="000000"/>
                </a:solidFill>
                <a:latin typeface="Agency FB"/>
              </a:rPr>
              <a:t>Europear Batasuneko Desgaitasuna duten emakume eta neskatoen Eskubideen 2. Agiria: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s-ES" sz="2000" b="1" strike="noStrike" spc="-1">
                <a:solidFill>
                  <a:srgbClr val="000000"/>
                </a:solidFill>
                <a:latin typeface="Arial"/>
                <a:ea typeface="Microsoft YaHei"/>
              </a:rPr>
              <a:t>“B</a:t>
            </a:r>
            <a:r>
              <a:rPr lang="es-ES" sz="2000" b="1" strike="noStrike" spc="-1">
                <a:solidFill>
                  <a:srgbClr val="000000"/>
                </a:solidFill>
                <a:latin typeface="Arial"/>
              </a:rPr>
              <a:t>eharrezko da aintzat hartu eta aztertzea nola sozial eta kulturalki sortutako diskriminazio-kategoria desberdinen existentziak (egoera ekonomikoaren ondorio direnak, arraza, jatorri etnikoa, gizarte-klasea, adina, orientazio sexuala, herritartasuna, erlijioa eta kultura horien artean egonik) hainbat, eta maiz, aldi bereko mailatan elkarreragiten dute, horrela desberdintasun sozial baten sistematikari lagunduz.</a:t>
            </a:r>
            <a:r>
              <a:rPr lang="es-ES" sz="2000" b="0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0" strike="noStrike" spc="-60">
                <a:solidFill>
                  <a:srgbClr val="FFFFFF"/>
                </a:solidFill>
                <a:latin typeface="Corbel"/>
              </a:rPr>
              <a:t>GENERO-IKUSPEGIA LH-n</a:t>
            </a:r>
            <a:endParaRPr lang="es-ES" sz="3600" b="0" strike="noStrike" spc="-1">
              <a:latin typeface="Arial"/>
            </a:endParaRPr>
          </a:p>
        </p:txBody>
      </p:sp>
      <p:pic>
        <p:nvPicPr>
          <p:cNvPr id="198" name="Picture 2"/>
          <p:cNvPicPr/>
          <p:nvPr/>
        </p:nvPicPr>
        <p:blipFill>
          <a:blip r:embed="rId2"/>
          <a:srcRect l="16287" t="17580" r="18759" b="7507"/>
          <a:stretch/>
        </p:blipFill>
        <p:spPr>
          <a:xfrm>
            <a:off x="3566520" y="744120"/>
            <a:ext cx="8265600" cy="5361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1" strike="noStrike" spc="-60">
                <a:solidFill>
                  <a:srgbClr val="FFFFFF"/>
                </a:solidFill>
                <a:latin typeface="Corbel"/>
              </a:rPr>
              <a:t>BERDINTASUNAREN AMESKERIA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3869280" y="864000"/>
            <a:ext cx="731448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 dirty="0" smtClean="0">
                <a:solidFill>
                  <a:srgbClr val="595959"/>
                </a:solidFill>
                <a:latin typeface="Corbel"/>
              </a:rPr>
              <a:t>AMELIA VALCÁRCEL-</a:t>
            </a:r>
            <a:r>
              <a:rPr lang="es-ES" sz="2000" b="0" strike="noStrike" spc="-1" dirty="0" err="1" smtClean="0">
                <a:solidFill>
                  <a:srgbClr val="595959"/>
                </a:solidFill>
                <a:latin typeface="Corbel"/>
              </a:rPr>
              <a:t>ek</a:t>
            </a:r>
            <a:r>
              <a:rPr lang="es-ES" sz="2000" b="0" strike="noStrike" spc="-1" dirty="0" smtClean="0">
                <a:solidFill>
                  <a:srgbClr val="595959"/>
                </a:solidFill>
                <a:latin typeface="Corbel"/>
              </a:rPr>
              <a:t>, filosofa feminista, 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BERE “FEMINISMOA MUNDU GLOBALEAN</a:t>
            </a:r>
            <a:r>
              <a:rPr lang="es-ES" sz="2000" b="0" strike="noStrike" spc="-1" dirty="0" smtClean="0">
                <a:solidFill>
                  <a:srgbClr val="595959"/>
                </a:solidFill>
                <a:latin typeface="Corbel"/>
              </a:rPr>
              <a:t>” </a:t>
            </a:r>
            <a:r>
              <a:rPr lang="es-ES" sz="2000" b="0" strike="noStrike" spc="-1" dirty="0" err="1" smtClean="0">
                <a:solidFill>
                  <a:srgbClr val="595959"/>
                </a:solidFill>
                <a:latin typeface="Corbel"/>
              </a:rPr>
              <a:t>sortutako</a:t>
            </a:r>
            <a:r>
              <a:rPr lang="es-ES" sz="2000" b="0" strike="noStrike" spc="-1" dirty="0" smtClean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 smtClean="0">
                <a:solidFill>
                  <a:srgbClr val="595959"/>
                </a:solidFill>
                <a:latin typeface="Corbel"/>
              </a:rPr>
              <a:t>terminoa</a:t>
            </a:r>
            <a:r>
              <a:rPr lang="es-ES" sz="2000" b="0" strike="noStrike" spc="-1" dirty="0" smtClean="0">
                <a:solidFill>
                  <a:srgbClr val="595959"/>
                </a:solidFill>
                <a:latin typeface="Corbel"/>
              </a:rPr>
              <a:t>.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0" strike="noStrike" spc="-1" dirty="0" smtClean="0">
                <a:solidFill>
                  <a:srgbClr val="595959"/>
                </a:solidFill>
                <a:latin typeface="Corbel"/>
              </a:rPr>
              <a:t>BERDINTASUNAREN 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AMESKERIA, GIZON ETA UMAKUMEAK SEXUAK BERDINAK DIRELA PENTSATZEN DUTEN BALDINTZA POLITIKOA DA, ARRAZOITUA IZATERIK BEHAR ERE EZ DUEN BERDINTASUNA. </a:t>
            </a:r>
            <a:endParaRPr lang="es-E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43080" y="1656000"/>
            <a:ext cx="2968560" cy="2466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2400" b="1" strike="noStrike" spc="-60">
                <a:solidFill>
                  <a:srgbClr val="FFFFFF"/>
                </a:solidFill>
                <a:latin typeface="Corbel"/>
              </a:rPr>
              <a:t>LAN ERREPRODUKTIBOA ETA LAN PRODUKTIBOA</a:t>
            </a:r>
            <a:endParaRPr lang="es-ES" sz="2400" b="0" strike="noStrike" spc="-1">
              <a:latin typeface="Arial"/>
            </a:endParaRPr>
          </a:p>
        </p:txBody>
      </p:sp>
      <p:sp>
        <p:nvSpPr>
          <p:cNvPr id="136" name="CustomShape 2"/>
          <p:cNvSpPr/>
          <p:nvPr/>
        </p:nvSpPr>
        <p:spPr>
          <a:xfrm>
            <a:off x="3420263" y="4959208"/>
            <a:ext cx="8324640" cy="111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800" b="1" strike="noStrike" spc="-1" dirty="0">
                <a:latin typeface="Arial"/>
                <a:ea typeface="Microsoft YaHei"/>
              </a:rPr>
              <a:t>JORNADA BIKOITZA: </a:t>
            </a:r>
            <a:r>
              <a:rPr lang="es-ES" sz="1800" b="0" strike="noStrike" spc="-1" dirty="0" err="1">
                <a:latin typeface="Arial"/>
                <a:ea typeface="Microsoft YaHei"/>
              </a:rPr>
              <a:t>Lan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bikoitza</a:t>
            </a:r>
            <a:r>
              <a:rPr lang="es-ES" sz="1800" b="0" strike="noStrike" spc="-1" dirty="0">
                <a:latin typeface="Arial"/>
                <a:ea typeface="Microsoft YaHei"/>
              </a:rPr>
              <a:t> eta </a:t>
            </a:r>
            <a:r>
              <a:rPr lang="es-ES" sz="1800" b="0" strike="noStrike" spc="-1" dirty="0" err="1">
                <a:latin typeface="Arial"/>
                <a:ea typeface="Microsoft YaHei"/>
              </a:rPr>
              <a:t>erantzunkizuna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hartzea</a:t>
            </a:r>
            <a:r>
              <a:rPr lang="es-ES" sz="1800" b="0" strike="noStrike" spc="-1" dirty="0">
                <a:latin typeface="Arial"/>
                <a:ea typeface="Microsoft YaHei"/>
              </a:rPr>
              <a:t>. Izan ere, </a:t>
            </a:r>
            <a:r>
              <a:rPr lang="es-ES" sz="1800" b="0" strike="noStrike" spc="-1" dirty="0" err="1">
                <a:latin typeface="Arial"/>
                <a:ea typeface="Microsoft YaHei"/>
              </a:rPr>
              <a:t>lan-merkatuan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sartzeaz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gain</a:t>
            </a:r>
            <a:r>
              <a:rPr lang="es-ES" sz="1800" b="0" strike="noStrike" spc="-1" dirty="0">
                <a:latin typeface="Arial"/>
                <a:ea typeface="Microsoft YaHei"/>
              </a:rPr>
              <a:t>, </a:t>
            </a:r>
            <a:r>
              <a:rPr lang="es-ES" sz="1800" b="0" strike="noStrike" spc="-1" dirty="0" err="1">
                <a:latin typeface="Arial"/>
                <a:ea typeface="Microsoft YaHei"/>
              </a:rPr>
              <a:t>famili-erantzunkizunak</a:t>
            </a:r>
            <a:r>
              <a:rPr lang="es-ES" sz="1800" b="0" strike="noStrike" spc="-1" dirty="0">
                <a:latin typeface="Arial"/>
                <a:ea typeface="Microsoft YaHei"/>
              </a:rPr>
              <a:t> eta </a:t>
            </a:r>
            <a:r>
              <a:rPr lang="es-ES" sz="1800" b="0" strike="noStrike" spc="-1" dirty="0" err="1">
                <a:latin typeface="Arial"/>
                <a:ea typeface="Microsoft YaHei"/>
              </a:rPr>
              <a:t>etxeko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lanak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beraien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gain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hartzen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dituzte</a:t>
            </a:r>
            <a:r>
              <a:rPr lang="es-ES" sz="1800" b="0" strike="noStrike" spc="-1" dirty="0">
                <a:latin typeface="Arial"/>
                <a:ea typeface="Microsoft YaHei"/>
              </a:rPr>
              <a:t> (</a:t>
            </a:r>
            <a:r>
              <a:rPr lang="es-ES" sz="1800" b="0" strike="noStrike" spc="-1" dirty="0" err="1">
                <a:latin typeface="Arial"/>
                <a:ea typeface="Microsoft YaHei"/>
              </a:rPr>
              <a:t>emakumezkoen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gehiengoak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denbora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dedikazio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gehiago</a:t>
            </a:r>
            <a:r>
              <a:rPr lang="es-ES" sz="1800" b="0" strike="noStrike" spc="-1" dirty="0">
                <a:latin typeface="Arial"/>
                <a:ea typeface="Microsoft YaHei"/>
              </a:rPr>
              <a:t> </a:t>
            </a:r>
            <a:r>
              <a:rPr lang="es-ES" sz="1800" b="0" strike="noStrike" spc="-1" dirty="0" err="1">
                <a:latin typeface="Arial"/>
                <a:ea typeface="Microsoft YaHei"/>
              </a:rPr>
              <a:t>partekatzen</a:t>
            </a:r>
            <a:r>
              <a:rPr lang="es-ES" sz="1800" b="0" strike="noStrike" spc="-1" dirty="0">
                <a:latin typeface="Arial"/>
                <a:ea typeface="Microsoft YaHei"/>
              </a:rPr>
              <a:t> den </a:t>
            </a:r>
            <a:r>
              <a:rPr lang="es-ES" sz="1800" b="0" strike="noStrike" spc="-1" dirty="0" err="1">
                <a:latin typeface="Arial"/>
                <a:ea typeface="Microsoft YaHei"/>
              </a:rPr>
              <a:t>kasuetan</a:t>
            </a:r>
            <a:r>
              <a:rPr lang="es-ES" sz="1800" b="0" strike="noStrike" spc="-1" dirty="0">
                <a:latin typeface="Arial"/>
                <a:ea typeface="Microsoft YaHei"/>
              </a:rPr>
              <a:t>) </a:t>
            </a:r>
            <a:endParaRPr lang="es-ES" sz="1800" b="0" strike="noStrike" spc="-1" dirty="0">
              <a:latin typeface="Arial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3150544934"/>
              </p:ext>
            </p:extLst>
          </p:nvPr>
        </p:nvGraphicFramePr>
        <p:xfrm>
          <a:off x="3515663" y="818792"/>
          <a:ext cx="8229240" cy="4525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1" strike="noStrike" spc="-60">
                <a:solidFill>
                  <a:srgbClr val="FFFFFF"/>
                </a:solidFill>
                <a:latin typeface="Corbel"/>
              </a:rPr>
              <a:t>DESPAREKOTASUN-ADIERAZLEAK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3869280" y="864000"/>
            <a:ext cx="731448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3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" charset="2"/>
              <a:buChar char=""/>
            </a:pPr>
            <a:r>
              <a:rPr lang="es-ES" sz="2800" b="0" strike="noStrike" spc="-1">
                <a:solidFill>
                  <a:srgbClr val="595959"/>
                </a:solidFill>
                <a:latin typeface="Corbel"/>
              </a:rPr>
              <a:t>LANEKO SEGREGAZIOA</a:t>
            </a:r>
            <a:endParaRPr lang="es-ES" sz="28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" charset="2"/>
              <a:buChar char=""/>
            </a:pPr>
            <a:r>
              <a:rPr lang="es-ES" sz="2800" b="0" strike="noStrike" spc="-1">
                <a:solidFill>
                  <a:srgbClr val="595959"/>
                </a:solidFill>
                <a:latin typeface="Corbel"/>
              </a:rPr>
              <a:t>SOLDATA-ARRAKALA</a:t>
            </a:r>
            <a:endParaRPr lang="es-ES" sz="28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" charset="2"/>
              <a:buChar char=""/>
            </a:pPr>
            <a:r>
              <a:rPr lang="es-ES" sz="2800" b="0" strike="noStrike" spc="-1">
                <a:solidFill>
                  <a:srgbClr val="595959"/>
                </a:solidFill>
                <a:latin typeface="Corbel"/>
              </a:rPr>
              <a:t>EMAKUMEEN EMPLEGUAREN PREKARIZAZIOA </a:t>
            </a:r>
            <a:endParaRPr lang="es-ES" sz="28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" charset="2"/>
              <a:buChar char=""/>
            </a:pPr>
            <a:r>
              <a:rPr lang="es-ES" sz="2800" b="0" strike="noStrike" spc="-1">
                <a:solidFill>
                  <a:srgbClr val="595959"/>
                </a:solidFill>
                <a:latin typeface="Corbel"/>
              </a:rPr>
              <a:t>EMAKUMEZKOEN POBRETZEA</a:t>
            </a:r>
            <a:endParaRPr lang="es-ES" sz="28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" charset="2"/>
              <a:buChar char=""/>
            </a:pPr>
            <a:r>
              <a:rPr lang="es-ES" sz="2800" b="0" strike="noStrike" spc="-1">
                <a:solidFill>
                  <a:srgbClr val="595959"/>
                </a:solidFill>
                <a:latin typeface="Corbel"/>
              </a:rPr>
              <a:t>KONTZILIAZIORAKO ARAZOAK</a:t>
            </a:r>
            <a:endParaRPr lang="es-ES" sz="2800" b="0" strike="noStrike" spc="-1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" charset="2"/>
              <a:buChar char=""/>
            </a:pPr>
            <a:r>
              <a:rPr lang="es-ES" sz="2800" b="0" strike="noStrike" spc="-1">
                <a:solidFill>
                  <a:srgbClr val="595959"/>
                </a:solidFill>
                <a:latin typeface="Corbel"/>
              </a:rPr>
              <a:t>ZAINTZAREN FEMINIZAZIOA</a:t>
            </a:r>
            <a:endParaRPr lang="es-E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8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…ERANTZUNA SEXU-GENERO SISTEMAN DAGO.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1" strike="noStrike" spc="-60">
                <a:solidFill>
                  <a:srgbClr val="FFFFFF"/>
                </a:solidFill>
                <a:latin typeface="Corbel"/>
              </a:rPr>
              <a:t> GENERO-ARRAKALA</a:t>
            </a:r>
            <a:r>
              <a:t/>
            </a:r>
            <a:br/>
            <a:r>
              <a:rPr lang="es-ES" sz="3600" b="1" strike="noStrike" spc="-60">
                <a:solidFill>
                  <a:srgbClr val="FFFFFF"/>
                </a:solidFill>
                <a:latin typeface="Corbel"/>
              </a:rPr>
              <a:t>GLOBALA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3869280" y="864000"/>
            <a:ext cx="731448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Genero-arrakala globalak hurrengo arloak aztertzen ditu, zehazki: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Parte-hartze ekonomikoa eta aukera: soldata, parte-hartze eta gaitasun handiko enplegua.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Hezkuntza: oinarrizko hezkuntza-maila eta maila altuagoetara sarbidea.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Parte-hartze politikoa: erabakiak hartzeko egituretan ordezkaritza.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Osasuna eta biziraupena: bizi-itxaropena eta gizonen eta emakumeen proportzioa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Iturria: </a:t>
            </a:r>
            <a:r>
              <a:rPr lang="es-ES" sz="2000" b="0" u="sng" strike="noStrike" spc="-1">
                <a:solidFill>
                  <a:srgbClr val="69A020"/>
                </a:solidFill>
                <a:uFillTx/>
                <a:latin typeface="Corbel"/>
                <a:hlinkClick r:id="rId2"/>
              </a:rPr>
              <a:t>https://datosmacro.expansion.com/demografia/indice-brecha-genero-global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1" strike="noStrike" spc="-60">
                <a:solidFill>
                  <a:srgbClr val="FFFFFF"/>
                </a:solidFill>
                <a:latin typeface="Corbel"/>
              </a:rPr>
              <a:t>SOLDATA ARRAKALA</a:t>
            </a:r>
            <a:endParaRPr lang="es-ES" sz="3600" b="0" strike="noStrike" spc="-1"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4037400" y="854280"/>
            <a:ext cx="731448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6000"/>
          </a:bodyPr>
          <a:lstStyle/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Europako Batzordeak generoaren soldata-arrakala honela zehazten du: «emakumeen eta gizonen batez-besteko diru-sarrera gordinaren alde erlatiboa ekonomia osoan».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Nazio Batuen Erakundearen arabera, bataz beste,mundu guztian, emakumeek gizonek baino %23 gutxiago irabazten dute lan merkatuan, lan berdina egitearren.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Euskadin arrakala %24,4koa da eta Estatu osoan %22,3 EIN-en arabera.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595959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Nazio Batuen Erakundeak, 2015ean 193 Estatu kideek Agenda 2030ean adoptatutako bostgarren Garapen Iraunkorraren Helburuaren arabera (ODS), ondokoa adostu zuten: “Generoen arteko berdintasuna lortzea eta emakume eta haur guztiak enpoderatzea”. Emakumeek ekonomia arloan gizonen baldintza berdinetan parte hartu ahalko balukete, mundu mailako PIB-a %26 igon ahalko litzateke.</a:t>
            </a:r>
            <a:r>
              <a:t/>
            </a:r>
            <a:br/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Nazio Batuen Erakundearen arabera, por término medio, mundu guztian emakumeek lan-merkatuan %23 gutxiago irabazten dute lan berdina egitearren.  SOLDATA ARRAKALA.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10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  <a:ea typeface="Microsoft YaHei"/>
              </a:rPr>
              <a:t>Emakumeek ekonomia arloan gizonen baldintza berdinetan parte hartu ahalko balukete, mundu mailako PIB-a %26 igon ahalko litzateke.</a:t>
            </a:r>
            <a:endParaRPr lang="es-E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181080" y="1087200"/>
            <a:ext cx="327456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s-ES" sz="3600" b="1" strike="noStrike" spc="-60">
                <a:solidFill>
                  <a:srgbClr val="FFFFFF"/>
                </a:solidFill>
                <a:latin typeface="Corbel"/>
              </a:rPr>
              <a:t>ORDAINSARI BERDINTASUN ERREGE DEKRETUA</a:t>
            </a:r>
            <a:r>
              <a:t/>
            </a:r>
            <a:br/>
            <a:endParaRPr lang="es-ES" sz="3600" b="0" strike="noStrike" spc="-1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3869280" y="864000"/>
            <a:ext cx="731448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0000" lnSpcReduction="10000"/>
          </a:bodyPr>
          <a:lstStyle/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u="sng" strike="noStrike" spc="-1" dirty="0">
                <a:solidFill>
                  <a:srgbClr val="69A020"/>
                </a:solidFill>
                <a:uFillTx/>
                <a:latin typeface="Corbel"/>
                <a:hlinkClick r:id="rId2"/>
              </a:rPr>
              <a:t>Real Decreto 902/2020,</a:t>
            </a:r>
            <a:r>
              <a:rPr lang="es-ES" sz="2000" b="0" u="sng" strike="noStrike" spc="-1" dirty="0">
                <a:solidFill>
                  <a:srgbClr val="A1DD53"/>
                </a:solidFill>
                <a:uFillTx/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Berreste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-data 2021eko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apirilaren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14a.</a:t>
            </a:r>
            <a:endParaRPr lang="es-ES" sz="2000" b="0" strike="noStrike" spc="-1" dirty="0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Data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hori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baino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lehenago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,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espainiako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Antes de ese día,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espainiako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enpresak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gizon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eta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emakumeen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arteko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ordainsari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berdintasunaren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araudia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betetzen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hasi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beharko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dira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.</a:t>
            </a:r>
            <a:endParaRPr lang="es-ES" sz="2000" b="0" strike="noStrike" spc="-1" dirty="0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Araudi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honek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,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ondokoa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betetzera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behartzen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ditu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: </a:t>
            </a:r>
            <a:r>
              <a:rPr lang="es-ES" sz="2000" b="0" u="sng" strike="noStrike" spc="-1" dirty="0">
                <a:solidFill>
                  <a:srgbClr val="69A020"/>
                </a:solidFill>
                <a:uFillTx/>
                <a:latin typeface="Corbel"/>
                <a:hlinkClick r:id="rId3"/>
              </a:rPr>
              <a:t>elaborar un registro laboral con los sueldos medios por género y categoría profesional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,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baita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osagarri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posibleak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. </a:t>
            </a:r>
            <a:endParaRPr lang="es-ES" sz="2000" b="0" strike="noStrike" spc="-1" dirty="0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Behin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parametroak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aztertuta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, 50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langile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baino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gehiagoko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enpresek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eta %25ko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arrakala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handiagokoek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horren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desoreka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handiaren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argudio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arrazoituak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eman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beharko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dituzte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. </a:t>
            </a:r>
            <a:endParaRPr lang="es-ES" sz="2000" b="0" strike="noStrike" spc="-1" dirty="0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Atalase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horretara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iristen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direnek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,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soldata-desoreka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frogatuko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duen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edozein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motibazio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mota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erregistratu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beharko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dute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.</a:t>
            </a:r>
            <a:endParaRPr lang="es-ES" sz="2000" b="0" strike="noStrike" spc="-1" dirty="0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Errege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Dekretu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honekin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Garapen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Jasangarrirako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Agenda 2030eko  8.5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helburuaren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(GJH)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betetzean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aurrerapausua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lortzen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da: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–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Emakume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eta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gizon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guztientzat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enplegu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osoa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eta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produktiboa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eta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itxurazko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lana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lortzea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,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baita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pertsona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gazte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eta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desgaitasunen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bat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duten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pertsonak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–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Balio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berdina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duen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lanagatik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ordainsari-berdintasuna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lortzea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.</a:t>
            </a:r>
            <a:endParaRPr lang="es-ES" sz="2000" b="0" strike="noStrike" spc="-1" dirty="0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Honek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5.1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helburuan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lan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egitea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dakar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,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zeinen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helmuga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mundu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guztiko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neskato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eta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umeen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kontrako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bereizketa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mota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guztiekin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</a:t>
            </a:r>
            <a:r>
              <a:rPr lang="es-ES" sz="2000" b="0" strike="noStrike" spc="-1" dirty="0" err="1">
                <a:solidFill>
                  <a:srgbClr val="595959"/>
                </a:solidFill>
                <a:latin typeface="Corbel"/>
              </a:rPr>
              <a:t>amaitzea</a:t>
            </a: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 den.</a:t>
            </a:r>
            <a:endParaRPr lang="es-ES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es-ES" sz="2000" b="0" strike="noStrike" spc="-1" dirty="0">
                <a:solidFill>
                  <a:srgbClr val="595959"/>
                </a:solidFill>
                <a:latin typeface="Corbel"/>
              </a:rPr>
              <a:t>https://sincrogo.com/blog/actualidad-laboral/dia-igualdad-salarial-rd-igualdad-retributiva/</a:t>
            </a:r>
            <a:endParaRPr lang="es-ES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0" strike="noStrike" spc="-60">
                <a:solidFill>
                  <a:srgbClr val="FFFFFF"/>
                </a:solidFill>
                <a:latin typeface="Corbel"/>
              </a:rPr>
              <a:t>SEGREGAZIO BERTICALA</a:t>
            </a:r>
            <a:endParaRPr lang="es-ES" sz="3200" b="0" strike="noStrike" spc="-1">
              <a:latin typeface="Arial"/>
            </a:endParaRPr>
          </a:p>
        </p:txBody>
      </p:sp>
      <p:pic>
        <p:nvPicPr>
          <p:cNvPr id="146" name="Marcador de contenido 3" descr="https://ine.es/prodyser/myhue20/images/bloc-2/bloc2c-manager_es.png"/>
          <p:cNvPicPr/>
          <p:nvPr/>
        </p:nvPicPr>
        <p:blipFill>
          <a:blip r:embed="rId2"/>
          <a:stretch/>
        </p:blipFill>
        <p:spPr>
          <a:xfrm>
            <a:off x="3988080" y="712080"/>
            <a:ext cx="3335040" cy="5276880"/>
          </a:xfrm>
          <a:prstGeom prst="rect">
            <a:avLst/>
          </a:prstGeom>
          <a:ln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7818120" y="868680"/>
            <a:ext cx="347400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1" strike="noStrike" spc="-1">
                <a:solidFill>
                  <a:srgbClr val="595959"/>
                </a:solidFill>
                <a:latin typeface="Corbel"/>
              </a:rPr>
              <a:t>Nahiz eta  Justiziak emakume izena duen, gizonek gobernatzen dute: orain dela oso gutxira arte ez da emakume bakar bat ere egon  en el Auzitegi Goreneko gobernu-organoan eta orokorrean, legeak ez-berdintasuneko gizonezkoen ikuspegi batetik  ezartzen dira.</a:t>
            </a:r>
            <a:endParaRPr lang="es-ES" sz="2000" b="0" strike="noStrike" spc="-1">
              <a:latin typeface="Arial"/>
            </a:endParaRPr>
          </a:p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1" strike="noStrike" spc="-1">
                <a:solidFill>
                  <a:srgbClr val="595959"/>
                </a:solidFill>
                <a:latin typeface="Corbel"/>
              </a:rPr>
              <a:t>Enpresatako administrazio-organoetan emakume kopurua %23.7koa baino ez da, eta %16 baino ez dira emakume zuzendariak.</a:t>
            </a: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  <a:p>
            <a:pPr>
              <a:lnSpc>
                <a:spcPct val="90000"/>
              </a:lnSpc>
              <a:spcBef>
                <a:spcPts val="1199"/>
              </a:spcBef>
            </a:pPr>
            <a:endParaRPr lang="es-ES" sz="2000" b="0" strike="noStrike" spc="-1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2556720" y="5841360"/>
            <a:ext cx="609516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lang="es-ES" sz="1800" b="1" strike="noStrike" spc="-1">
                <a:solidFill>
                  <a:srgbClr val="000000"/>
                </a:solidFill>
                <a:latin typeface="Open Sans"/>
                <a:ea typeface="DejaVu Sans"/>
              </a:rPr>
              <a:t> Emakume eta gizonen bizitza Europan </a:t>
            </a: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ERRETRATU ESTATISTIKOA</a:t>
            </a:r>
            <a:endParaRPr lang="es-ES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253080" y="1123920"/>
            <a:ext cx="2946600" cy="460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200" b="0" strike="noStrike" spc="-60">
                <a:solidFill>
                  <a:srgbClr val="FFFFFF"/>
                </a:solidFill>
                <a:latin typeface="Corbel"/>
              </a:rPr>
              <a:t>SEGREGAZIO BERTIKALA</a:t>
            </a:r>
            <a:endParaRPr lang="es-ES" sz="3200" b="0" strike="noStrike" spc="-1">
              <a:latin typeface="Arial"/>
            </a:endParaRPr>
          </a:p>
        </p:txBody>
      </p:sp>
      <p:pic>
        <p:nvPicPr>
          <p:cNvPr id="150" name="Marcador de contenido 3" descr="Gráfico de barras que representa el salario medio por hora por tipo de ocupación en 2014"/>
          <p:cNvPicPr/>
          <p:nvPr/>
        </p:nvPicPr>
        <p:blipFill>
          <a:blip r:embed="rId2"/>
          <a:stretch/>
        </p:blipFill>
        <p:spPr>
          <a:xfrm>
            <a:off x="3867120" y="868680"/>
            <a:ext cx="3474360" cy="4171320"/>
          </a:xfrm>
          <a:prstGeom prst="rect">
            <a:avLst/>
          </a:prstGeom>
          <a:ln>
            <a:noFill/>
          </a:ln>
        </p:spPr>
      </p:pic>
      <p:sp>
        <p:nvSpPr>
          <p:cNvPr id="151" name="CustomShape 2"/>
          <p:cNvSpPr/>
          <p:nvPr/>
        </p:nvSpPr>
        <p:spPr>
          <a:xfrm>
            <a:off x="7818120" y="868680"/>
            <a:ext cx="3474000" cy="5119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182880" indent="-182160">
              <a:lnSpc>
                <a:spcPct val="90000"/>
              </a:lnSpc>
              <a:spcBef>
                <a:spcPts val="1199"/>
              </a:spcBef>
              <a:buClr>
                <a:srgbClr val="AD84C6"/>
              </a:buClr>
              <a:buFont typeface="Wingdings 2" charset="2"/>
              <a:buChar char=""/>
            </a:pPr>
            <a:r>
              <a:rPr lang="es-ES" sz="2000" b="0" strike="noStrike" spc="-1">
                <a:solidFill>
                  <a:srgbClr val="595959"/>
                </a:solidFill>
                <a:latin typeface="Corbel"/>
              </a:rPr>
              <a:t> "Beirazko Sabaia"k ardura gehiagoko eta hobeto ordaindutako lanpostuetarako sarbidea moteltzen du, “soldata itsaskor”rek txarren ordaindutako eta baxuen kualifikatutako lanpostuei atxikiak dituztelarik. Honek, “gizon eta emakumeen arteko lan-berdintasuna eragozten duten oztopo sozial eta kulturalak egoten jarraitzen dute”la erakusten du.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52" name="CustomShape 3"/>
          <p:cNvSpPr/>
          <p:nvPr/>
        </p:nvSpPr>
        <p:spPr>
          <a:xfrm>
            <a:off x="2556720" y="5841360"/>
            <a:ext cx="6095160" cy="790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8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lang="es-ES" sz="1800" b="1" strike="noStrike" spc="-1">
                <a:solidFill>
                  <a:srgbClr val="000000"/>
                </a:solidFill>
                <a:latin typeface="Open Sans"/>
                <a:ea typeface="DejaVu Sans"/>
              </a:rPr>
              <a:t> Emakume eta gizonen bizitza Europan </a:t>
            </a:r>
            <a:endParaRPr lang="es-ES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es-ES" sz="10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ERRETRATU ESTATISTIKOA</a:t>
            </a:r>
            <a:endParaRPr lang="es-ES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Marco</Template>
  <TotalTime>7935</TotalTime>
  <Words>1216</Words>
  <Application>Microsoft Office PowerPoint</Application>
  <PresentationFormat>Panorámica</PresentationFormat>
  <Paragraphs>156</Paragraphs>
  <Slides>23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41" baseType="lpstr">
      <vt:lpstr>Microsoft YaHei</vt:lpstr>
      <vt:lpstr>Agency FB</vt:lpstr>
      <vt:lpstr>Andes</vt:lpstr>
      <vt:lpstr>AR CENA</vt:lpstr>
      <vt:lpstr>Arial</vt:lpstr>
      <vt:lpstr>Arial Narrow</vt:lpstr>
      <vt:lpstr>바탕</vt:lpstr>
      <vt:lpstr>Calibri</vt:lpstr>
      <vt:lpstr>Corbel</vt:lpstr>
      <vt:lpstr>DejaVu Sans</vt:lpstr>
      <vt:lpstr>Open Sans</vt:lpstr>
      <vt:lpstr>Symbol</vt:lpstr>
      <vt:lpstr>Times New Roman</vt:lpstr>
      <vt:lpstr>Wingdings</vt:lpstr>
      <vt:lpstr>Wingdings 2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Hezkuntza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 Y PERSPECTIVA DE GÉNERO</dc:title>
  <dc:subject/>
  <dc:creator>Miren Ezcurdia</dc:creator>
  <dc:description/>
  <cp:lastModifiedBy>Miren Ezcurdia</cp:lastModifiedBy>
  <cp:revision>95</cp:revision>
  <dcterms:created xsi:type="dcterms:W3CDTF">2021-04-12T09:56:33Z</dcterms:created>
  <dcterms:modified xsi:type="dcterms:W3CDTF">2021-05-04T09:24:24Z</dcterms:modified>
  <dc:language>es-ES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Hezkuntza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Personalizado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23</vt:i4>
  </property>
</Properties>
</file>